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73" r:id="rId2"/>
    <p:sldId id="272" r:id="rId3"/>
    <p:sldId id="271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6c30d9d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6c30d9d0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6c30d9d0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b6c30d9d0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6c30d9d0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b6c30d9d0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6c30d9d0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b6c30d9d0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6c30d9d0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b6c30d9d0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ba5038b98f_1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ba5038b98f_1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6bba83d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6bba83d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8B73230-66D3-B72B-09E7-A7D95397B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6bba83d56_0_5:notes">
            <a:extLst>
              <a:ext uri="{FF2B5EF4-FFF2-40B4-BE49-F238E27FC236}">
                <a16:creationId xmlns:a16="http://schemas.microsoft.com/office/drawing/2014/main" id="{8CE3FD99-959B-20EC-4717-92305BCE7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6bba83d56_0_5:notes">
            <a:extLst>
              <a:ext uri="{FF2B5EF4-FFF2-40B4-BE49-F238E27FC236}">
                <a16:creationId xmlns:a16="http://schemas.microsoft.com/office/drawing/2014/main" id="{9142B7B7-4B6A-04EE-D6D0-254A3523F3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06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6c30d9d0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6c30d9d0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6c30d9d0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6c30d9d0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6c30d9d0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b6c30d9d0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6c30d9d0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b6c30d9d0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6c30d9d0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b6c30d9d0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6DC2C-8828-C7B6-D885-2867293751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26799" b="26018"/>
          <a:stretch>
            <a:fillRect/>
          </a:stretch>
        </p:blipFill>
        <p:spPr>
          <a:xfrm>
            <a:off x="0" y="4663217"/>
            <a:ext cx="9144000" cy="508883"/>
          </a:xfrm>
          <a:prstGeom prst="rect">
            <a:avLst/>
          </a:prstGeom>
        </p:spPr>
      </p:pic>
      <p:pic>
        <p:nvPicPr>
          <p:cNvPr id="64" name="Google Shape;64;p14" title="cube border.png"/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1"/>
            <a:ext cx="666986" cy="7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MetR by Metapercept - 2 (1).png"/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19934" y="-235049"/>
            <a:ext cx="1626946" cy="915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tapercept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15601-F16A-1D79-198D-3410DE45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6617"/>
            <a:ext cx="9144000" cy="2338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FC7A6-27D0-0264-C3E1-9F22B7B95E42}"/>
              </a:ext>
            </a:extLst>
          </p:cNvPr>
          <p:cNvSpPr txBox="1"/>
          <p:nvPr/>
        </p:nvSpPr>
        <p:spPr>
          <a:xfrm>
            <a:off x="629728" y="721485"/>
            <a:ext cx="722893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From Maps To Models</a:t>
            </a:r>
          </a:p>
          <a:p>
            <a:endParaRPr lang="en-IN" sz="3200" b="1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IN" sz="2000" b="1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How DITA-OT Powers Ontology-Ready Content For AI and Beyond </a:t>
            </a:r>
            <a:endParaRPr lang="en-IN" sz="2000" i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11699" y="3117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 b="1" dirty="0"/>
              <a:t>             Subject Schemes → Taxonomies</a:t>
            </a:r>
            <a:endParaRPr sz="3011" b="1" dirty="0"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0" y="8635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Controlled values become computable semantics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79" name="Google Shape;179;p23" title="Untitled Diagram.drawio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979" y="1256519"/>
            <a:ext cx="5627135" cy="334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311700" y="19960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                     </a:t>
            </a:r>
            <a:r>
              <a:rPr lang="en" sz="3300" b="1" dirty="0"/>
              <a:t>Why This Matters for AI</a:t>
            </a:r>
            <a:endParaRPr sz="3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55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33" dirty="0"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412250" y="1017725"/>
            <a:ext cx="8520600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100" dirty="0">
                <a:solidFill>
                  <a:srgbClr val="000000"/>
                </a:solidFill>
              </a:rPr>
              <a:t>Graphs make AI explainable</a:t>
            </a:r>
            <a:endParaRPr sz="2100" dirty="0">
              <a:solidFill>
                <a:srgbClr val="000000"/>
              </a:solidFill>
            </a:endParaRPr>
          </a:p>
        </p:txBody>
      </p:sp>
      <p:pic>
        <p:nvPicPr>
          <p:cNvPr id="192" name="Google Shape;192;p24" title="Untitled Diagram.drawio (6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654" y="1475725"/>
            <a:ext cx="7525792" cy="26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 title="Untitled Diagram.drawio (3).png"/>
          <p:cNvPicPr preferRelativeResize="0"/>
          <p:nvPr/>
        </p:nvPicPr>
        <p:blipFill rotWithShape="1">
          <a:blip r:embed="rId3">
            <a:alphaModFix/>
          </a:blip>
          <a:srcRect t="2300" b="-2300"/>
          <a:stretch/>
        </p:blipFill>
        <p:spPr>
          <a:xfrm>
            <a:off x="1052633" y="1431983"/>
            <a:ext cx="6021026" cy="3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319177" y="276101"/>
            <a:ext cx="7032300" cy="135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+mj-lt"/>
                <a:ea typeface="Aptos"/>
                <a:cs typeface="Aptos"/>
                <a:sym typeface="Aptos"/>
              </a:rPr>
              <a:t> The missing step: materialize the implicit graph</a:t>
            </a:r>
            <a:endParaRPr sz="3000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6843392" y="1285092"/>
            <a:ext cx="1927446" cy="1072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The best place to materialize is </a:t>
            </a:r>
            <a:r>
              <a:rPr lang="en" sz="1100" b="1" dirty="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after</a:t>
            </a:r>
            <a:r>
              <a:rPr lang="en" sz="1100" dirty="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 DITA-OT preprocessing, when references are resolved</a:t>
            </a:r>
            <a:endParaRPr sz="17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 title="Untitled Diagram.drawio (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20" y="1620600"/>
            <a:ext cx="8250575" cy="16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962244" y="360920"/>
            <a:ext cx="7088161" cy="82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+mj-lt"/>
                <a:ea typeface="Aptos"/>
                <a:cs typeface="Aptos"/>
                <a:sym typeface="Aptos"/>
              </a:rPr>
              <a:t> Why “graph”, not “just navigation”</a:t>
            </a:r>
            <a:endParaRPr sz="3000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2065975" y="3940100"/>
            <a:ext cx="488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Property graphs exist too; RDF isn’t the only target.</a:t>
            </a:r>
            <a:endParaRPr sz="22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/>
        </p:nvSpPr>
        <p:spPr>
          <a:xfrm>
            <a:off x="2260649" y="624450"/>
            <a:ext cx="4622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000000"/>
                </a:solidFill>
              </a:rPr>
              <a:t>Thank You</a:t>
            </a:r>
            <a:endParaRPr sz="2100" b="1" dirty="0">
              <a:solidFill>
                <a:srgbClr val="000000"/>
              </a:solidFill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1530599" y="1191474"/>
            <a:ext cx="6082800" cy="168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Email: </a:t>
            </a:r>
            <a:r>
              <a:rPr lang="en" sz="1600" dirty="0">
                <a:solidFill>
                  <a:schemeClr val="dk1"/>
                </a:solidFill>
                <a:hlinkClick r:id="rId3"/>
              </a:rPr>
              <a:t>info@metapercept.com</a:t>
            </a:r>
            <a:endParaRPr lang="en" sz="1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Phone: +91-839-090-5726</a:t>
            </a:r>
          </a:p>
          <a:p>
            <a:pPr lvl="0" algn="ctr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" sz="1600" dirty="0">
                <a:solidFill>
                  <a:schemeClr val="dk1"/>
                </a:solidFill>
              </a:rPr>
              <a:t>Website: https://metapercept.com/</a:t>
            </a:r>
            <a:endParaRPr sz="16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895100" y="2383768"/>
            <a:ext cx="11781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" name="Google Shape;70;g2c768c57697_2_345">
            <a:extLst>
              <a:ext uri="{FF2B5EF4-FFF2-40B4-BE49-F238E27FC236}">
                <a16:creationId xmlns:a16="http://schemas.microsoft.com/office/drawing/2014/main" id="{1EBDA228-F613-F9FC-4FDE-ACD913167D42}"/>
              </a:ext>
            </a:extLst>
          </p:cNvPr>
          <p:cNvSpPr txBox="1"/>
          <p:nvPr/>
        </p:nvSpPr>
        <p:spPr>
          <a:xfrm>
            <a:off x="3219782" y="1355985"/>
            <a:ext cx="438871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IN" sz="3000" b="1" dirty="0">
                <a:solidFill>
                  <a:srgbClr val="0070C0"/>
                </a:solidFill>
                <a:latin typeface="+mj-lt"/>
                <a:ea typeface="Inter"/>
                <a:cs typeface="Inter"/>
                <a:sym typeface="Inter"/>
              </a:rPr>
              <a:t>About The Presenter</a:t>
            </a:r>
            <a:endParaRPr sz="3000" i="0" u="none" strike="noStrike" cap="none" dirty="0">
              <a:solidFill>
                <a:srgbClr val="0070C0"/>
              </a:solidFill>
              <a:latin typeface="+mj-lt"/>
              <a:ea typeface="Inter"/>
              <a:cs typeface="Inter"/>
              <a:sym typeface="Inter"/>
            </a:endParaRPr>
          </a:p>
        </p:txBody>
      </p:sp>
      <p:sp>
        <p:nvSpPr>
          <p:cNvPr id="6" name="Google Shape;77;g2c768c57697_2_345">
            <a:extLst>
              <a:ext uri="{FF2B5EF4-FFF2-40B4-BE49-F238E27FC236}">
                <a16:creationId xmlns:a16="http://schemas.microsoft.com/office/drawing/2014/main" id="{073D70E5-44DD-E3CA-6807-5F3910F1FA83}"/>
              </a:ext>
            </a:extLst>
          </p:cNvPr>
          <p:cNvSpPr txBox="1"/>
          <p:nvPr/>
        </p:nvSpPr>
        <p:spPr>
          <a:xfrm>
            <a:off x="3219782" y="2591537"/>
            <a:ext cx="1964693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+mj-lt"/>
                <a:ea typeface="Inter"/>
                <a:cs typeface="Inter"/>
                <a:sym typeface="Inter"/>
              </a:rPr>
              <a:t>Amit Siddhartha</a:t>
            </a:r>
            <a:endParaRPr sz="1800" b="1" i="0" u="none" strike="noStrike" cap="none" dirty="0">
              <a:solidFill>
                <a:srgbClr val="0070C0"/>
              </a:solidFill>
              <a:latin typeface="+mj-lt"/>
              <a:ea typeface="Inter"/>
              <a:cs typeface="Inter"/>
              <a:sym typeface="Inter"/>
            </a:endParaRPr>
          </a:p>
        </p:txBody>
      </p:sp>
      <p:sp>
        <p:nvSpPr>
          <p:cNvPr id="7" name="Google Shape;78;g2c768c57697_2_345">
            <a:extLst>
              <a:ext uri="{FF2B5EF4-FFF2-40B4-BE49-F238E27FC236}">
                <a16:creationId xmlns:a16="http://schemas.microsoft.com/office/drawing/2014/main" id="{4E98235F-3D30-1299-12CE-3F809A011DB4}"/>
              </a:ext>
            </a:extLst>
          </p:cNvPr>
          <p:cNvSpPr txBox="1"/>
          <p:nvPr/>
        </p:nvSpPr>
        <p:spPr>
          <a:xfrm>
            <a:off x="3219782" y="3031398"/>
            <a:ext cx="42161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CEO at METAPERCEPT TECHNOLOGY SERVICES (LLP) and Consultant Director with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Ingajer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 Limited - New Zealand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7F67E-A2B2-9859-0DD4-80CAD94E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96" r="7856"/>
          <a:stretch>
            <a:fillRect/>
          </a:stretch>
        </p:blipFill>
        <p:spPr>
          <a:xfrm>
            <a:off x="1028546" y="1511922"/>
            <a:ext cx="1902124" cy="21196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90EE2DE-7521-32D3-1B8A-EE669112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D57414B8-3994-AA3C-6E4F-05D1EFC3AF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Specialization = Type System</a:t>
            </a:r>
            <a:endParaRPr sz="3000"/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4F87999-B1C0-DC13-B584-481B645FC112}"/>
              </a:ext>
            </a:extLst>
          </p:cNvPr>
          <p:cNvSpPr txBox="1"/>
          <p:nvPr/>
        </p:nvSpPr>
        <p:spPr>
          <a:xfrm>
            <a:off x="442350" y="784837"/>
            <a:ext cx="825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DITA specialization is semantic typing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0DFA93C-B44E-0A2A-AB5A-2A74547F58A4}"/>
              </a:ext>
            </a:extLst>
          </p:cNvPr>
          <p:cNvSpPr txBox="1"/>
          <p:nvPr/>
        </p:nvSpPr>
        <p:spPr>
          <a:xfrm>
            <a:off x="2895100" y="2383768"/>
            <a:ext cx="11781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C9A93-B97B-1C08-B785-0AFD2444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51" y="1379147"/>
            <a:ext cx="6128048" cy="31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3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 title="Untitled Diagram.drawio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85" y="1847851"/>
            <a:ext cx="753427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7;p19">
            <a:extLst>
              <a:ext uri="{FF2B5EF4-FFF2-40B4-BE49-F238E27FC236}">
                <a16:creationId xmlns:a16="http://schemas.microsoft.com/office/drawing/2014/main" id="{D1B5FEFC-CBAF-1CDB-DB9A-F43C60962ADC}"/>
              </a:ext>
            </a:extLst>
          </p:cNvPr>
          <p:cNvSpPr txBox="1"/>
          <p:nvPr/>
        </p:nvSpPr>
        <p:spPr>
          <a:xfrm>
            <a:off x="0" y="892413"/>
            <a:ext cx="9144000" cy="71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 dirty="0">
                <a:solidFill>
                  <a:srgbClr val="0070C0"/>
                </a:solidFill>
                <a:latin typeface="Aptos"/>
                <a:ea typeface="Aptos"/>
                <a:cs typeface="Aptos"/>
                <a:sym typeface="Aptos"/>
              </a:rPr>
              <a:t>DITA-OT normalization produces resolved topics/maps, resolves </a:t>
            </a:r>
            <a:r>
              <a:rPr lang="en" sz="1200" b="1" dirty="0">
                <a:solidFill>
                  <a:srgbClr val="0070C0"/>
                </a:solidFill>
                <a:latin typeface="Aptos"/>
                <a:ea typeface="Aptos"/>
                <a:cs typeface="Aptos"/>
                <a:sym typeface="Aptos"/>
              </a:rPr>
              <a:t>map refs, keys, conrefs, code refs</a:t>
            </a:r>
            <a:r>
              <a:rPr lang="en" sz="1200" dirty="0">
                <a:solidFill>
                  <a:srgbClr val="0070C0"/>
                </a:solidFill>
                <a:latin typeface="Aptos"/>
                <a:ea typeface="Aptos"/>
                <a:cs typeface="Aptos"/>
                <a:sym typeface="Aptos"/>
              </a:rPr>
              <a:t>, and pushes metadata. </a:t>
            </a:r>
            <a:br>
              <a:rPr lang="en" sz="1200" dirty="0">
                <a:solidFill>
                  <a:srgbClr val="0070C0"/>
                </a:solidFill>
                <a:latin typeface="Aptos"/>
                <a:ea typeface="Aptos"/>
                <a:cs typeface="Aptos"/>
                <a:sym typeface="Aptos"/>
              </a:rPr>
            </a:br>
            <a:r>
              <a:rPr lang="en" sz="1200" dirty="0">
                <a:solidFill>
                  <a:srgbClr val="0070C0"/>
                </a:solidFill>
                <a:latin typeface="Aptos"/>
                <a:ea typeface="Aptos"/>
                <a:cs typeface="Aptos"/>
                <a:sym typeface="Aptos"/>
              </a:rPr>
              <a:t>This is your “single source of truth” snapshot for KG extraction.</a:t>
            </a:r>
            <a:endParaRPr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 title="2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25" y="1895475"/>
            <a:ext cx="8784625" cy="15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3861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Aft>
                <a:spcPts val="0"/>
              </a:spcAft>
              <a:buNone/>
            </a:pPr>
            <a:r>
              <a:rPr lang="en" sz="3000" b="1" dirty="0"/>
              <a:t>DITA-OT Is Future-Proof</a:t>
            </a:r>
            <a:endParaRPr sz="3000" b="1" dirty="0"/>
          </a:p>
          <a:p>
            <a:pPr marL="0" lvl="0" indent="0" algn="ctr" rtl="0">
              <a:lnSpc>
                <a:spcPct val="14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/>
          </a:p>
          <a:p>
            <a:pPr marL="0" lvl="0" indent="0" algn="l" rtl="0">
              <a:spcBef>
                <a:spcPts val="35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7" name="Google Shape;97;p17" title="3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725" y="1034706"/>
            <a:ext cx="5740550" cy="3410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Brace 15">
            <a:extLst>
              <a:ext uri="{FF2B5EF4-FFF2-40B4-BE49-F238E27FC236}">
                <a16:creationId xmlns:a16="http://schemas.microsoft.com/office/drawing/2014/main" id="{E7C44CFD-686B-8890-2FEE-258FACEB6FE2}"/>
              </a:ext>
            </a:extLst>
          </p:cNvPr>
          <p:cNvSpPr/>
          <p:nvPr/>
        </p:nvSpPr>
        <p:spPr>
          <a:xfrm>
            <a:off x="2260121" y="1185894"/>
            <a:ext cx="2230851" cy="2602183"/>
          </a:xfrm>
          <a:prstGeom prst="rightBrac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881831"/>
            <a:ext cx="8520600" cy="5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550" dirty="0">
                <a:solidFill>
                  <a:schemeClr val="dk1"/>
                </a:solidFill>
              </a:rPr>
              <a:t>DITA-OT → Knowledge Graph Architecture</a:t>
            </a:r>
            <a:endParaRPr sz="15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3500"/>
              </a:spcBef>
              <a:spcAft>
                <a:spcPts val="1200"/>
              </a:spcAft>
              <a:buSzPts val="275"/>
              <a:buNone/>
            </a:pPr>
            <a:endParaRPr sz="450" dirty="0"/>
          </a:p>
        </p:txBody>
      </p:sp>
      <p:pic>
        <p:nvPicPr>
          <p:cNvPr id="114" name="Google Shape;114;p18" title="5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021" y="1264342"/>
            <a:ext cx="4729050" cy="3317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4;p20">
            <a:extLst>
              <a:ext uri="{FF2B5EF4-FFF2-40B4-BE49-F238E27FC236}">
                <a16:creationId xmlns:a16="http://schemas.microsoft.com/office/drawing/2014/main" id="{A114C3DA-3DB5-4BAA-DF43-ED1C280349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388" y="346084"/>
            <a:ext cx="60384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/>
              <a:t>From Map to Graph Pipeline</a:t>
            </a:r>
            <a:endParaRPr sz="3000" b="1" dirty="0"/>
          </a:p>
          <a:p>
            <a:pPr marL="0" lvl="0" indent="0" algn="l" rtl="0">
              <a:spcBef>
                <a:spcPts val="3500"/>
              </a:spcBef>
              <a:spcAft>
                <a:spcPts val="0"/>
              </a:spcAft>
              <a:buNone/>
            </a:pPr>
            <a:endParaRPr sz="4022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60AE9D43-CB02-0358-B0A9-834E809E1CE7}"/>
              </a:ext>
            </a:extLst>
          </p:cNvPr>
          <p:cNvSpPr/>
          <p:nvPr/>
        </p:nvSpPr>
        <p:spPr>
          <a:xfrm>
            <a:off x="5801370" y="938199"/>
            <a:ext cx="1820174" cy="3140705"/>
          </a:xfrm>
          <a:prstGeom prst="leftBrac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5C7780-8EC3-4E18-76B9-702F71E038AC}"/>
              </a:ext>
            </a:extLst>
          </p:cNvPr>
          <p:cNvCxnSpPr>
            <a:cxnSpLocks/>
            <a:stCxn id="16" idx="1"/>
            <a:endCxn id="15" idx="1"/>
          </p:cNvCxnSpPr>
          <p:nvPr/>
        </p:nvCxnSpPr>
        <p:spPr>
          <a:xfrm>
            <a:off x="4490972" y="2486986"/>
            <a:ext cx="1310398" cy="2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140;p20" title="7.drawio (1).png">
            <a:extLst>
              <a:ext uri="{FF2B5EF4-FFF2-40B4-BE49-F238E27FC236}">
                <a16:creationId xmlns:a16="http://schemas.microsoft.com/office/drawing/2014/main" id="{187AAE0D-CF0C-5F7C-D717-610CB30239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3879" y="957614"/>
            <a:ext cx="667000" cy="314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311700" y="654550"/>
            <a:ext cx="85206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Aft>
                <a:spcPts val="0"/>
              </a:spcAft>
              <a:buSzPts val="990"/>
              <a:buNone/>
            </a:pPr>
            <a:r>
              <a:rPr lang="en" sz="1750" b="1" dirty="0"/>
              <a:t>  RELATABLEs are first-class graph definitions</a:t>
            </a:r>
            <a:endParaRPr sz="1750" b="1" dirty="0"/>
          </a:p>
          <a:p>
            <a:pPr marL="0" lvl="0" indent="0" algn="l" rtl="0">
              <a:lnSpc>
                <a:spcPct val="140000"/>
              </a:lnSpc>
              <a:spcBef>
                <a:spcPts val="3500"/>
              </a:spcBef>
              <a:spcAft>
                <a:spcPts val="3500"/>
              </a:spcAft>
              <a:buSzPts val="990"/>
              <a:buNone/>
            </a:pPr>
            <a:endParaRPr sz="2520" dirty="0"/>
          </a:p>
        </p:txBody>
      </p:sp>
      <p:pic>
        <p:nvPicPr>
          <p:cNvPr id="152" name="Google Shape;152;p21" title="Untitled Diagram.drawio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275" y="1284450"/>
            <a:ext cx="6869450" cy="32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1148239" y="193301"/>
            <a:ext cx="5934047" cy="130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833"/>
              </a:lnSpc>
              <a:buClr>
                <a:schemeClr val="dk1"/>
              </a:buClr>
              <a:buSzPts val="1100"/>
            </a:pPr>
            <a:r>
              <a:rPr lang="en" sz="1700" b="1" dirty="0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RELATABLEs is your explicit edge factory. </a:t>
            </a:r>
            <a:r>
              <a:rPr lang="en" sz="1700" b="1" dirty="0">
                <a:solidFill>
                  <a:schemeClr val="dk1"/>
                </a:solidFill>
                <a:latin typeface="Aptos"/>
              </a:rPr>
              <a:t>Keys provide stable semantic identifiers</a:t>
            </a:r>
            <a:endParaRPr lang="en-IN" sz="1700" b="1" dirty="0">
              <a:solidFill>
                <a:schemeClr val="dk1"/>
              </a:solidFill>
              <a:latin typeface="Aptos"/>
            </a:endParaRPr>
          </a:p>
          <a:p>
            <a:pPr marL="0" lvl="0" indent="0" algn="ctr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dk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2B99A-88DF-3D2B-FF69-BD093EFC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646" y="1281945"/>
            <a:ext cx="4924708" cy="2579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198</Words>
  <Application>Microsoft Office PowerPoint</Application>
  <PresentationFormat>On-screen Show (16:9)</PresentationFormat>
  <Paragraphs>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Aptos</vt:lpstr>
      <vt:lpstr>Arial</vt:lpstr>
      <vt:lpstr>Simple Light</vt:lpstr>
      <vt:lpstr>PowerPoint Presentation</vt:lpstr>
      <vt:lpstr>PowerPoint Presentation</vt:lpstr>
      <vt:lpstr>Specialization = Type System</vt:lpstr>
      <vt:lpstr>PowerPoint Presentation</vt:lpstr>
      <vt:lpstr>PowerPoint Presentation</vt:lpstr>
      <vt:lpstr>DITA-OT Is Future-Proof  </vt:lpstr>
      <vt:lpstr>From Map to Graph Pipeline </vt:lpstr>
      <vt:lpstr>  RELATABLEs are first-class graph definitions </vt:lpstr>
      <vt:lpstr>PowerPoint Presentation</vt:lpstr>
      <vt:lpstr>             Subject Schemes → Taxonomies</vt:lpstr>
      <vt:lpstr>                     Why This Matters for AI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Amit Siddhartha</dc:creator>
  <cp:lastModifiedBy>Amit Siddhartha</cp:lastModifiedBy>
  <cp:revision>16</cp:revision>
  <dcterms:modified xsi:type="dcterms:W3CDTF">2026-02-01T13:25:46Z</dcterms:modified>
</cp:coreProperties>
</file>