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0"/>
  </p:notesMasterIdLst>
  <p:sldIdLst>
    <p:sldId id="257" r:id="rId2"/>
    <p:sldId id="407" r:id="rId3"/>
    <p:sldId id="370" r:id="rId4"/>
    <p:sldId id="400" r:id="rId5"/>
    <p:sldId id="423" r:id="rId6"/>
    <p:sldId id="429" r:id="rId7"/>
    <p:sldId id="408" r:id="rId8"/>
    <p:sldId id="279" r:id="rId9"/>
    <p:sldId id="409" r:id="rId10"/>
    <p:sldId id="410" r:id="rId11"/>
    <p:sldId id="411" r:id="rId12"/>
    <p:sldId id="412" r:id="rId13"/>
    <p:sldId id="419" r:id="rId14"/>
    <p:sldId id="420" r:id="rId15"/>
    <p:sldId id="417" r:id="rId16"/>
    <p:sldId id="418" r:id="rId17"/>
    <p:sldId id="426" r:id="rId18"/>
    <p:sldId id="424" r:id="rId19"/>
    <p:sldId id="425" r:id="rId20"/>
    <p:sldId id="428" r:id="rId21"/>
    <p:sldId id="427" r:id="rId22"/>
    <p:sldId id="415" r:id="rId23"/>
    <p:sldId id="416" r:id="rId24"/>
    <p:sldId id="413" r:id="rId25"/>
    <p:sldId id="414" r:id="rId26"/>
    <p:sldId id="422" r:id="rId27"/>
    <p:sldId id="369" r:id="rId28"/>
    <p:sldId id="398" r:id="rId29"/>
  </p:sldIdLst>
  <p:sldSz cx="12192000" cy="6858000"/>
  <p:notesSz cx="6858000" cy="9144000"/>
  <p:embeddedFontLst>
    <p:embeddedFont>
      <p:font typeface="Aptos Mono" panose="020B0009020202020204" pitchFamily="49" charset="0"/>
      <p:regular r:id="rId31"/>
      <p:bold r:id="rId32"/>
      <p:italic r:id="rId33"/>
      <p:boldItalic r:id="rId34"/>
    </p:embeddedFont>
    <p:embeddedFont>
      <p:font typeface="Inter" panose="02000503000000020004" pitchFamily="2" charset="0"/>
      <p:regular r:id="rId35"/>
      <p:bold r:id="rId36"/>
      <p:italic r:id="rId37"/>
      <p:boldItalic r:id="rId38"/>
    </p:embeddedFont>
    <p:embeddedFont>
      <p:font typeface="Inter Italic" panose="02000503000000020004" pitchFamily="2" charset="0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" id="{EF3505FF-6D91-4AEB-99D9-CA53A4283E64}">
          <p14:sldIdLst>
            <p14:sldId id="257"/>
            <p14:sldId id="407"/>
            <p14:sldId id="370"/>
            <p14:sldId id="400"/>
            <p14:sldId id="423"/>
            <p14:sldId id="429"/>
            <p14:sldId id="408"/>
            <p14:sldId id="279"/>
            <p14:sldId id="409"/>
            <p14:sldId id="410"/>
            <p14:sldId id="411"/>
            <p14:sldId id="412"/>
            <p14:sldId id="419"/>
            <p14:sldId id="420"/>
            <p14:sldId id="417"/>
            <p14:sldId id="418"/>
            <p14:sldId id="426"/>
            <p14:sldId id="424"/>
            <p14:sldId id="425"/>
            <p14:sldId id="428"/>
            <p14:sldId id="427"/>
            <p14:sldId id="415"/>
            <p14:sldId id="416"/>
            <p14:sldId id="413"/>
            <p14:sldId id="414"/>
            <p14:sldId id="422"/>
            <p14:sldId id="369"/>
            <p14:sldId id="398"/>
          </p14:sldIdLst>
        </p14:section>
        <p14:section name="Dark" id="{F3AFB40E-F7B8-4DCF-A3D9-8418380835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E6271E-EAC2-D212-AAC2-2DB7C9A59AEA}" name="Nicholas Cumins" initials="NC" userId="S::Nicholas.Cumins@bentley.com::cde4a431-5d0e-48a8-8f3d-fd04584169b0" providerId="AD"/>
  <p188:author id="{D475E44E-9C33-E3D3-278A-FA26A0262D55}" name="Egle Stoniene" initials="ES" userId="S::Egle.Stoniene@bentley.com::787e8d1c-e7f2-4347-9a84-3072a62f8302" providerId="AD"/>
  <p188:author id="{8C44C75F-A17E-422A-7DFE-268AB2F1549A}" name="Craig Parsons" initials="CP" userId="Craig Parson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2899" autoAdjust="0"/>
  </p:normalViewPr>
  <p:slideViewPr>
    <p:cSldViewPr snapToGrid="0">
      <p:cViewPr varScale="1">
        <p:scale>
          <a:sx n="122" d="100"/>
          <a:sy n="122" d="100"/>
        </p:scale>
        <p:origin x="744" y="192"/>
      </p:cViewPr>
      <p:guideLst/>
    </p:cSldViewPr>
  </p:slideViewPr>
  <p:outlineViewPr>
    <p:cViewPr>
      <p:scale>
        <a:sx n="33" d="100"/>
        <a:sy n="33" d="100"/>
      </p:scale>
      <p:origin x="0" y="-539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6FAE3-ADEC-4208-9978-9F689E077E35}" type="datetimeFigureOut">
              <a:rPr lang="en-US" smtClean="0"/>
              <a:t>2/4/26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E3685-C1F3-4C8A-AF64-73E1D0218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2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10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Caveat emptor…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4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should cover probably 99% of the MathML needs for HTML5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Miramo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Oxygen PDF 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Oxygen </a:t>
            </a:r>
            <a:r>
              <a:rPr lang="en-US" dirty="0" err="1"/>
              <a:t>WebHelp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all handle MathML and the equation domain 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note that the default handling of equation numbering didn’t render anything in PDF Chemistry, though. Further links to an equation don’t render nicely.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71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9E037-F4C8-03D3-D5B5-FE1F8EC7D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60661-1020-5FF5-3811-AF5C57C1E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AA7BB-65A0-DF37-CE4C-1F00E4043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AC6AB-798E-ACA0-DE9A-AF0DA3F46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2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/super-structure/</a:t>
            </a:r>
            <a:r>
              <a:rPr lang="en-US" dirty="0" err="1"/>
              <a:t>com.bentley.math</a:t>
            </a:r>
            <a:r>
              <a:rPr lang="en-US" dirty="0"/>
              <a:t>-content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06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DC359-240F-2292-DE1D-D7924D840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07F3AF-06DC-8279-588C-D55F5C0BE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A1BA1-E125-4947-83E3-6A337B1A8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D95F0-5D56-D69B-3768-99503DFE6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22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5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C5AA7-4CE2-A3D7-A55D-3BCBD3341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C64F6-CB22-FE79-6F60-D01D8D0AE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E3F85-C11D-61A8-ABAF-EAF20252EA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B569A-9F50-626C-891D-53B573C3B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16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an academic presentation, I want to provide what work or research needs to be done next.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Didn’t want to just use Google translate and assume that the term would work in context.</a:t>
            </a:r>
          </a:p>
          <a:p>
            <a:pPr marL="228600" indent="-228600">
              <a:buAutoNum type="arabicParenR"/>
            </a:pPr>
            <a:r>
              <a:rPr lang="en-US" dirty="0"/>
              <a:t>Not sure what –if any- preferences in Markdown output there are for math content.</a:t>
            </a:r>
          </a:p>
          <a:p>
            <a:pPr marL="228600" indent="-228600">
              <a:buAutoNum type="arabicParenR"/>
            </a:pPr>
            <a:r>
              <a:rPr lang="en-US" dirty="0"/>
              <a:t>Eclipse help is a bit of a mystery to me. I don’t know anything about it, but it did have a very recent update.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54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this could go in the future: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A Java library for converting MathML to SVG would be ideal. Whether this is updating </a:t>
            </a:r>
            <a:r>
              <a:rPr lang="en-US" dirty="0" err="1"/>
              <a:t>Jeuclid</a:t>
            </a:r>
            <a:r>
              <a:rPr lang="en-US" dirty="0"/>
              <a:t> or a Java port of </a:t>
            </a:r>
            <a:r>
              <a:rPr lang="en-US" dirty="0" err="1"/>
              <a:t>MathJax</a:t>
            </a:r>
            <a:r>
              <a:rPr lang="en-US" dirty="0"/>
              <a:t>. </a:t>
            </a:r>
          </a:p>
          <a:p>
            <a:pPr marL="228600" indent="-228600">
              <a:buAutoNum type="arabicParenR"/>
            </a:pPr>
            <a:r>
              <a:rPr lang="en-US" dirty="0"/>
              <a:t>Either option could have an issue of “ownership” </a:t>
            </a:r>
            <a:r>
              <a:rPr lang="en-US"/>
              <a:t>and maintenance.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4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You’ll kindly note that I make no claims of being a developer.</a:t>
            </a:r>
          </a:p>
          <a:p>
            <a:endParaRPr lang="en-US" dirty="0"/>
          </a:p>
          <a:p>
            <a:r>
              <a:rPr lang="en-US" dirty="0"/>
              <a:t>Rolandas Rimkus - Sr. Principle Software Engineer; Open Applications CTO</a:t>
            </a:r>
          </a:p>
          <a:p>
            <a:r>
              <a:rPr lang="en-US" dirty="0" err="1"/>
              <a:t>Konghwan</a:t>
            </a:r>
            <a:r>
              <a:rPr lang="en-US" dirty="0"/>
              <a:t> Shin - Summer Software Development Intern from UT Austin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2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current out-of-the-box support for MathML in the DITA-OT?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6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actually TWO domains in DITA we’re discussing: the MathML domain (which is the ”container” for MathML markup) and the Equation domain, which is used to present inline and block equation formats.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mathml</a:t>
            </a:r>
            <a:r>
              <a:rPr lang="en-US" dirty="0"/>
              <a:t> domain just has two elements: a contain for MathML markup and a </a:t>
            </a:r>
            <a:r>
              <a:rPr lang="en-US" dirty="0" err="1"/>
              <a:t>mathml</a:t>
            </a:r>
            <a:r>
              <a:rPr lang="en-US" dirty="0"/>
              <a:t> reference, for including content from external files.</a:t>
            </a:r>
          </a:p>
          <a:p>
            <a:endParaRPr lang="en-US" dirty="0"/>
          </a:p>
          <a:p>
            <a:r>
              <a:rPr lang="en-US" dirty="0"/>
              <a:t>The equation domain just has four elements: block and inline elements, an element used to indicate numbering of equations, and a grouping container.</a:t>
            </a:r>
          </a:p>
          <a:p>
            <a:endParaRPr lang="en-US" dirty="0"/>
          </a:p>
          <a:p>
            <a:r>
              <a:rPr lang="en-US" dirty="0"/>
              <a:t>Worth noting that these are well supported in Oxygen Author and equations do render in your topic in Author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3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content in DITA topics in the equation or </a:t>
            </a:r>
            <a:r>
              <a:rPr lang="en-US" dirty="0" err="1"/>
              <a:t>mathml</a:t>
            </a:r>
            <a:r>
              <a:rPr lang="en-US" dirty="0"/>
              <a:t> domains is simply ignored.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8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here have math in their content? (probably no one; but kind to listen)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6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28A1A-DA64-4B93-9993-E6D34440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A9852-2834-572D-0880-F9DDBBE5C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AA1442-DD2B-B1CE-34B0-DCB36FDBA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niche doesn’t mean some edge case we don’t need to worry about.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CD33F-7CB6-9126-1054-349B1817C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05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8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C9451-E9B2-416B-83FF-D5F2A1F42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882336-8B40-5B4D-CE5D-A96A2A96D6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15A5B-AE9E-9AAC-1043-D82FE1744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C86C4-3179-2861-D027-DC1421F42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FE3685-C1F3-4C8A-AF64-73E1D0218F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entley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entley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entley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854C1A-7D7C-B66F-D9E3-53F711C8E1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4DFE357-28A4-740F-F7B0-FAB764FB1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822" y="6219013"/>
            <a:ext cx="1492507" cy="358619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348A99-6994-85A5-DE03-7FEDBB590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078484"/>
            <a:ext cx="5776908" cy="228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1400" b="0" i="0" kern="1200" spc="-20" baseline="0">
                <a:solidFill>
                  <a:schemeClr val="tx1"/>
                </a:solidFill>
                <a:latin typeface="+mj-lt"/>
                <a:ea typeface="Inter Italic" panose="020B0604020202020204" charset="0"/>
                <a:cs typeface="Inter Italic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Presenter Name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0B68206-AFFA-676B-44E9-40E561CA4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329250"/>
            <a:ext cx="5776908" cy="228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1400" b="0" i="0" kern="1200" spc="-20" baseline="0">
                <a:solidFill>
                  <a:schemeClr val="tx1"/>
                </a:solidFill>
                <a:latin typeface="+mj-lt"/>
                <a:ea typeface="Inter Italic" panose="020B0604020202020204" charset="0"/>
                <a:cs typeface="Inter Italic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Month 00, 2025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E049DE-96A9-28F7-FB19-5290F42F17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1233290"/>
            <a:ext cx="11474450" cy="46501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1AF5FAE-BE4C-0B7C-4365-FE11B6A7C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3" y="360681"/>
            <a:ext cx="11472862" cy="54864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text</a:t>
            </a:r>
          </a:p>
        </p:txBody>
      </p:sp>
    </p:spTree>
    <p:extLst>
      <p:ext uri="{BB962C8B-B14F-4D97-AF65-F5344CB8AC3E}">
        <p14:creationId xmlns:p14="http://schemas.microsoft.com/office/powerpoint/2010/main" val="2124272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6" userDrawn="1">
          <p15:clr>
            <a:srgbClr val="5ACBF0"/>
          </p15:clr>
        </p15:guide>
        <p15:guide id="2" orient="horz" pos="3708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1920874"/>
            <a:ext cx="11474388" cy="430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38176D-46B1-A0CE-1BEC-B76A90B1CD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364" y="360362"/>
            <a:ext cx="5436296" cy="274637"/>
          </a:xfrm>
        </p:spPr>
        <p:txBody>
          <a:bodyPr lIns="9144"/>
          <a:lstStyle>
            <a:lvl1pPr>
              <a:defRPr sz="15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283C0188-4E90-9776-4B0F-83E675AC1F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1563" y="679055"/>
            <a:ext cx="5681662" cy="11322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E686871-BD6E-FC3E-00E6-351D8305D3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4" y="1046878"/>
            <a:ext cx="5436296" cy="539750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8AA848-AD8F-0AA5-A092-8DFBCD6F52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679054"/>
            <a:ext cx="5436296" cy="367824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E9DE32E6-41C1-A0F0-90BF-3D4461657E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8776" y="6009640"/>
            <a:ext cx="5681662" cy="213359"/>
          </a:xfrm>
          <a:prstGeom prst="rect">
            <a:avLst/>
          </a:prstGeom>
          <a:solidFill>
            <a:schemeClr val="tx1"/>
          </a:solidFill>
        </p:spPr>
        <p:txBody>
          <a:bodyPr lIns="4572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1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Image courtesy of Company Name</a:t>
            </a:r>
          </a:p>
        </p:txBody>
      </p:sp>
    </p:spTree>
    <p:extLst>
      <p:ext uri="{BB962C8B-B14F-4D97-AF65-F5344CB8AC3E}">
        <p14:creationId xmlns:p14="http://schemas.microsoft.com/office/powerpoint/2010/main" val="700092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3373438"/>
            <a:ext cx="5681663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A808100-FF51-3D55-80CE-5C9AF9D212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51562" y="3373438"/>
            <a:ext cx="5681663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8275BE47-3265-6EF6-F1FE-F6F27B2BB2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1563" y="360363"/>
            <a:ext cx="5681662" cy="1282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5741F6A-3736-5B30-DC2E-3454CD6B7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364" y="728187"/>
            <a:ext cx="5436296" cy="539750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0BB6E3-9A8F-DC6B-24AB-C56AA47B4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360363"/>
            <a:ext cx="5436296" cy="367824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1335084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4" y="3373438"/>
            <a:ext cx="2770632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D46EEAF-A0DC-4397-7173-385F09F4816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62974" y="3373438"/>
            <a:ext cx="2770632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1CAE559-7092-EBB2-6B3F-E82599CB65F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60174" y="3373438"/>
            <a:ext cx="2770632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AABA429-E64F-9D6C-4A06-E58F97536CE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61574" y="3373438"/>
            <a:ext cx="2770632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87235D03-3266-5029-FA8C-1DD27749DB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1563" y="360363"/>
            <a:ext cx="5681662" cy="1282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3979494-F05F-3DBD-E3A2-E8AA015EDF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364" y="728187"/>
            <a:ext cx="5436296" cy="539750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A69532-E9F5-DA9C-875D-6245F9691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360363"/>
            <a:ext cx="5436296" cy="367824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427242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38F12E5-6539-B9EA-4F83-A045C58D27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363" y="1922463"/>
            <a:ext cx="5678424" cy="404798"/>
          </a:xfrm>
          <a:prstGeom prst="rect">
            <a:avLst/>
          </a:prstGeom>
        </p:spPr>
        <p:txBody>
          <a:bodyPr r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85E287D-6554-CDA7-FAFB-6949DB7D78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4801" y="1922463"/>
            <a:ext cx="5678424" cy="404798"/>
          </a:xfrm>
          <a:prstGeom prst="rect">
            <a:avLst/>
          </a:prstGeom>
        </p:spPr>
        <p:txBody>
          <a:bodyPr rIns="18288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D1F8F32E-2A02-6D31-6806-BBC96F5905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363" y="2406650"/>
            <a:ext cx="5678424" cy="3816350"/>
          </a:xfrm>
          <a:prstGeom prst="rect">
            <a:avLst/>
          </a:prstGeom>
        </p:spPr>
        <p:txBody>
          <a:bodyPr r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1F7A2034-3B03-A67A-06D4-B777BA62BB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4801" y="2406650"/>
            <a:ext cx="5678424" cy="3816350"/>
          </a:xfrm>
          <a:prstGeom prst="rect">
            <a:avLst/>
          </a:prstGeom>
        </p:spPr>
        <p:txBody>
          <a:bodyPr r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4BCE2-63DB-C9F3-CD3B-6BE2580D20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429324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1920875"/>
            <a:ext cx="5681661" cy="2803525"/>
          </a:xfrm>
          <a:prstGeom prst="rect">
            <a:avLst/>
          </a:prstGeom>
          <a:solidFill>
            <a:srgbClr val="F2F2F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1D1EE5CD-00EB-2FBB-2767-159FFADDB6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0804" y="1920875"/>
            <a:ext cx="5681662" cy="2803525"/>
          </a:xfrm>
          <a:prstGeom prst="rect">
            <a:avLst/>
          </a:prstGeom>
          <a:solidFill>
            <a:srgbClr val="F2F2F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0FA47-8326-7323-C8D5-FB7548F5FA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1693288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1925476"/>
            <a:ext cx="3752323" cy="4299111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EB8C881C-140C-0AB9-BE12-52E1E753BAC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21548" y="1925476"/>
            <a:ext cx="3749824" cy="4299111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9183543F-F92F-20F4-13CD-1312E31BF2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80557" y="1925476"/>
            <a:ext cx="3754276" cy="4299111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A0A7F5-BAF1-3B83-A405-A8ECD966E4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52004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1920875"/>
            <a:ext cx="3751263" cy="2604558"/>
          </a:xfrm>
          <a:prstGeom prst="rect">
            <a:avLst/>
          </a:prstGeom>
          <a:solidFill>
            <a:srgbClr val="F2F2F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EB8C881C-140C-0AB9-BE12-52E1E753BAC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20368" y="1920875"/>
            <a:ext cx="3751263" cy="2604558"/>
          </a:xfrm>
          <a:prstGeom prst="rect">
            <a:avLst/>
          </a:prstGeom>
          <a:solidFill>
            <a:srgbClr val="F2F2F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9183543F-F92F-20F4-13CD-1312E31BF2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80375" y="1920875"/>
            <a:ext cx="3751263" cy="2604558"/>
          </a:xfrm>
          <a:prstGeom prst="rect">
            <a:avLst/>
          </a:prstGeom>
          <a:solidFill>
            <a:srgbClr val="F2F2F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6C143-6BED-1972-19FC-47D5AA55A4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451551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363" y="1922463"/>
            <a:ext cx="2770632" cy="4300537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225B5FE-7B00-A41D-1C5A-185410D6CC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8059" y="1922463"/>
            <a:ext cx="2770632" cy="4300537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FC9090B1-645E-6E1A-B453-B66EBA93C3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5755" y="1922463"/>
            <a:ext cx="2770632" cy="4300537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8CA34E05-F993-0E85-1DD3-BD6F2ED140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53450" y="1922463"/>
            <a:ext cx="2770632" cy="4300537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6C63F-36BE-257C-F851-F334FAB1B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144309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1920874"/>
            <a:ext cx="2779775" cy="3014664"/>
          </a:xfrm>
          <a:prstGeom prst="rect">
            <a:avLst/>
          </a:prstGeom>
          <a:solidFill>
            <a:srgbClr val="F2F2F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225B5FE-7B00-A41D-1C5A-185410D6CC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48617" y="1920874"/>
            <a:ext cx="2793938" cy="3014664"/>
          </a:xfrm>
          <a:prstGeom prst="rect">
            <a:avLst/>
          </a:prstGeom>
          <a:solidFill>
            <a:srgbClr val="F2F2F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FC9090B1-645E-6E1A-B453-B66EBA93C3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2622" y="1920874"/>
            <a:ext cx="2790761" cy="3014664"/>
          </a:xfrm>
          <a:prstGeom prst="rect">
            <a:avLst/>
          </a:prstGeom>
          <a:solidFill>
            <a:srgbClr val="F2F2F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8CA34E05-F993-0E85-1DD3-BD6F2ED140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53450" y="1920874"/>
            <a:ext cx="2779775" cy="3014664"/>
          </a:xfrm>
          <a:prstGeom prst="rect">
            <a:avLst/>
          </a:prstGeom>
          <a:solidFill>
            <a:srgbClr val="F2F2F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356C9-BDE9-63FC-698E-4290B1F39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419257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38F12E5-6539-B9EA-4F83-A045C58D27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D1F8F32E-2A02-6D31-6806-BBC96F5905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6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2DBD9D6-7A4B-F23C-227A-003E23444D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2245588"/>
            <a:ext cx="2286000" cy="59906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 b="1" cap="none" spc="-200" baseline="0">
                <a:solidFill>
                  <a:schemeClr val="tx2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lt-LT"/>
              <a:t>01</a:t>
            </a:r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C00071D-C2B2-4247-6F82-BDCFCB4F5F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47225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4BB530F9-FF63-D0B3-A76B-741FF57E54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47226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F883270-69BF-5A05-6AF1-01FF8A5C323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47225" y="2245588"/>
            <a:ext cx="2286000" cy="59906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 b="1" cap="none" spc="-200" baseline="0">
                <a:solidFill>
                  <a:schemeClr val="tx2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lt-LT"/>
              <a:t>0</a:t>
            </a:r>
            <a:r>
              <a:rPr lang="en-US"/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552575-C057-828C-C404-3CEFBCC213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21592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12A19BA3-9F9F-5342-F2D6-621453482C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1593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483EB9E-FE2F-1CD7-5384-C54E3F335D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22650" y="2245588"/>
            <a:ext cx="2286000" cy="59906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 b="1" cap="none" spc="-200" baseline="0">
                <a:solidFill>
                  <a:schemeClr val="tx2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lt-LT"/>
              <a:t>0</a:t>
            </a:r>
            <a:r>
              <a:rPr lang="en-US"/>
              <a:t>2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DF4F5D8B-A991-5A36-8D50-F99693CC6E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84409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6EE406EC-1653-8202-040F-EF0FFAFD35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84410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B248A17-8BEE-832F-20A9-657789D267A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84937" y="2245588"/>
            <a:ext cx="2286000" cy="59906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 b="1" cap="none" spc="-200" baseline="0">
                <a:solidFill>
                  <a:schemeClr val="tx2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lt-LT"/>
              <a:t>0</a:t>
            </a:r>
            <a:r>
              <a:rPr lang="en-US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7E20A-B5DC-D0B8-AFCD-1F42122CCA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77681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854C1A-7D7C-B66F-D9E3-53F711C8E1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4DFE357-28A4-740F-F7B0-FAB764FB1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822" y="6219013"/>
            <a:ext cx="1492507" cy="358619"/>
          </a:xfrm>
          <a:prstGeom prst="rect">
            <a:avLst/>
          </a:prstGeom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1348A99-6994-85A5-DE03-7FEDBB5901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078484"/>
            <a:ext cx="5776908" cy="228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1400" b="0" i="0" kern="1200" spc="-20" baseline="0">
                <a:solidFill>
                  <a:schemeClr val="tx1"/>
                </a:solidFill>
                <a:latin typeface="+mj-lt"/>
                <a:ea typeface="Inter Italic" panose="020B0604020202020204" charset="0"/>
                <a:cs typeface="Inter Italic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Presenter Name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0B68206-AFFA-676B-44E9-40E561CA4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329250"/>
            <a:ext cx="5776908" cy="228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1400" b="0" i="0" kern="1200" spc="-20" baseline="0">
                <a:solidFill>
                  <a:schemeClr val="tx1"/>
                </a:solidFill>
                <a:latin typeface="+mj-lt"/>
                <a:ea typeface="Inter Italic" panose="020B0604020202020204" charset="0"/>
                <a:cs typeface="Inter Italic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Month 00, 2025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21EF987-F8FF-F9F3-38C6-BCC015BB87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47203"/>
            <a:ext cx="11472800" cy="6359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5000" b="1" i="0">
                <a:solidFill>
                  <a:schemeClr val="tx2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C7C0D79-E920-32ED-0ADA-2D8A08C277F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1920875"/>
            <a:ext cx="11474450" cy="396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24A53D-5616-64A5-854D-DD6B8D069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000"/>
            </a:lvl1pPr>
          </a:lstStyle>
          <a:p>
            <a:r>
              <a:rPr lang="en-US" dirty="0"/>
              <a:t>Presentation title text</a:t>
            </a:r>
          </a:p>
        </p:txBody>
      </p:sp>
    </p:spTree>
    <p:extLst>
      <p:ext uri="{BB962C8B-B14F-4D97-AF65-F5344CB8AC3E}">
        <p14:creationId xmlns:p14="http://schemas.microsoft.com/office/powerpoint/2010/main" val="471369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 userDrawn="1">
          <p15:clr>
            <a:srgbClr val="5ACBF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0C82269-B5E5-985F-A87C-860A62AD4FB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363" y="2048525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CEBEBCC2-28A6-91E9-F19F-9ADDB276223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22651" y="2048525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38AA24E5-6F30-B06F-CF8B-181C58A4B3C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84939" y="2048525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ADACD8C1-1706-735A-3AAF-1B68637BE07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47226" y="2048525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467A00-78E8-5022-17D5-F845B2A9D1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64C35A1-E9AF-2C10-2FA7-81738D1B26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7B929806-79A1-39CE-0653-774F470A32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6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B2E173E-9416-9884-0668-A363701CEF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47225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CEC6CBCC-5705-176D-C95E-C7E89D77FF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47226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53A33DE-D5FA-5BC8-EF73-0C8482B993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21592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5DCC74A9-75D7-81BE-C5E6-B42292ECEE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1593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BA1AFC23-75D3-567E-76F7-E7BB7D6844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84409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0CBA9F24-2F64-71C2-8A7B-58ABC1D613F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84410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</p:spTree>
    <p:extLst>
      <p:ext uri="{BB962C8B-B14F-4D97-AF65-F5344CB8AC3E}">
        <p14:creationId xmlns:p14="http://schemas.microsoft.com/office/powerpoint/2010/main" val="4099359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6A78AA4C-078B-D442-9ED0-ABCE2A294E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63" y="1922462"/>
            <a:ext cx="11472862" cy="1276715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1400" b="0" i="0"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 column and content.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9B0B1A-9AAC-8AA1-1FDF-5F5BF9B62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E83BDDF4-192F-845B-F168-9CCC1DCF7E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363" y="3354382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EEB203BF-F74B-48C2-9B7F-0FB81C480D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22651" y="3354382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9FA1FD92-5815-CD30-E9D0-FA154000B06D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84939" y="3354382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0F75252C-7E67-4C7D-F117-67124943E7A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47226" y="3354382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E8FC8AAC-160D-D8C3-CC92-A77588DBFB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4241107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AAA5E5AC-6472-A2C0-EF6B-A2BA60B37E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6" y="5004197"/>
            <a:ext cx="2286000" cy="1218803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51567BB0-3223-3388-3EC7-0DCAB99056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47225" y="4241107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5B7969BA-B6B0-DA69-D785-1FA741D115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47226" y="5004197"/>
            <a:ext cx="2286000" cy="1218803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89409C9-B8C9-26E5-1588-C781925D9B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21592" y="4241107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480F9ADA-B1D3-CC3F-2319-0F6F1EAB5A6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1593" y="5004197"/>
            <a:ext cx="2286000" cy="1218803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171B9619-C985-61F0-C28B-F655A1D25F7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84409" y="4241107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tx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9C11DC51-DAB2-7056-BC4F-AA075E1BCE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84410" y="5004197"/>
            <a:ext cx="2286000" cy="1218803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</p:spTree>
    <p:extLst>
      <p:ext uri="{BB962C8B-B14F-4D97-AF65-F5344CB8AC3E}">
        <p14:creationId xmlns:p14="http://schemas.microsoft.com/office/powerpoint/2010/main" val="3094555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8449" y="360364"/>
            <a:ext cx="5683188" cy="5862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08AA4D9-BEFB-01A8-3A80-48A438F523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364" y="1922463"/>
            <a:ext cx="5436296" cy="1036639"/>
          </a:xfrm>
        </p:spPr>
        <p:txBody>
          <a:bodyPr rIns="274320"/>
          <a:lstStyle>
            <a:lvl1pPr>
              <a:lnSpc>
                <a:spcPct val="98000"/>
              </a:lnSpc>
              <a:defRPr sz="2400" b="1" spc="-5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“This slide is for quotes with an image of the person, or an associated image to the right.”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29A7DE1-1F7E-DD9E-0D5A-A9FD350838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363" y="3257550"/>
            <a:ext cx="5436295" cy="17145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— Quote attribution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148C6-90FE-7126-391E-E629E9B6A1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360363"/>
            <a:ext cx="5436296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291171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0962D1-548A-221A-4B54-28CAAF7F16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363" y="1922462"/>
            <a:ext cx="9540875" cy="2011680"/>
          </a:xfrm>
        </p:spPr>
        <p:txBody>
          <a:bodyPr/>
          <a:lstStyle>
            <a:lvl1pPr>
              <a:lnSpc>
                <a:spcPct val="90000"/>
              </a:lnSpc>
              <a:defRPr sz="5000" b="1" spc="-50" baseline="0"/>
            </a:lvl1pPr>
          </a:lstStyle>
          <a:p>
            <a:pPr lvl="0"/>
            <a:r>
              <a:rPr lang="en-US"/>
              <a:t>“This slide is for quotes that talk about this and here and then some more.”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A9E81B-EECC-A000-F5B5-B6A9C06C12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363" y="4217917"/>
            <a:ext cx="9540876" cy="17145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— Quote attribution</a:t>
            </a:r>
          </a:p>
        </p:txBody>
      </p:sp>
    </p:spTree>
    <p:extLst>
      <p:ext uri="{BB962C8B-B14F-4D97-AF65-F5344CB8AC3E}">
        <p14:creationId xmlns:p14="http://schemas.microsoft.com/office/powerpoint/2010/main" val="2056314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854C1A-7D7C-B66F-D9E3-53F711C8E1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hlinkClick r:id="rId2"/>
            <a:extLst>
              <a:ext uri="{FF2B5EF4-FFF2-40B4-BE49-F238E27FC236}">
                <a16:creationId xmlns:a16="http://schemas.microsoft.com/office/drawing/2014/main" id="{D4DFE357-28A4-740F-F7B0-FAB764FB1B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5822" y="6219013"/>
            <a:ext cx="1492507" cy="35861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0B68206-AFFA-676B-44E9-40E561CA4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6329250"/>
            <a:ext cx="5775320" cy="228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1400" b="0" i="0" kern="1200" spc="-20" baseline="0">
                <a:solidFill>
                  <a:schemeClr val="tx1"/>
                </a:solidFill>
                <a:latin typeface="+mj-lt"/>
                <a:ea typeface="Inter Italic" panose="020B0604020202020204" charset="0"/>
                <a:cs typeface="Inter Italic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firstname.lastname@bentley.com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ABACFE-8BC6-1E9A-BCE8-474A347544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000"/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97490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1969EE-F720-5113-BA69-D69C7B77E8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65758E-68BF-8431-0728-DEE56DA8CD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A9821628-BA4B-23C6-B47E-037EDEFA9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9575" y="2978324"/>
            <a:ext cx="3751264" cy="9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7B03BC-56E0-060C-3F06-7E2CFC79D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The grid slide</a:t>
            </a:r>
          </a:p>
        </p:txBody>
      </p:sp>
    </p:spTree>
    <p:extLst>
      <p:ext uri="{BB962C8B-B14F-4D97-AF65-F5344CB8AC3E}">
        <p14:creationId xmlns:p14="http://schemas.microsoft.com/office/powerpoint/2010/main" val="2346959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1" userDrawn="1">
          <p15:clr>
            <a:srgbClr val="A4A3A4"/>
          </p15:clr>
        </p15:guide>
        <p15:guide id="2" pos="5090" userDrawn="1">
          <p15:clr>
            <a:srgbClr val="A4A3A4"/>
          </p15:clr>
        </p15:guide>
        <p15:guide id="3" orient="horz" pos="1210" userDrawn="1">
          <p15:clr>
            <a:srgbClr val="A4A3A4"/>
          </p15:clr>
        </p15:guide>
        <p15:guide id="4" orient="horz" pos="3109" userDrawn="1">
          <p15:clr>
            <a:srgbClr val="A4A3A4"/>
          </p15:clr>
        </p15:guide>
        <p15:guide id="5" orient="horz" pos="3178" userDrawn="1">
          <p15:clr>
            <a:srgbClr val="A4A3A4"/>
          </p15:clr>
        </p15:guide>
        <p15:guide id="6" pos="5021" userDrawn="1">
          <p15:clr>
            <a:srgbClr val="A4A3A4"/>
          </p15:clr>
        </p15:guide>
        <p15:guide id="7" pos="2589" userDrawn="1">
          <p15:clr>
            <a:srgbClr val="A4A3A4"/>
          </p15:clr>
        </p15:guide>
        <p15:guide id="8" pos="2658" userDrawn="1">
          <p15:clr>
            <a:srgbClr val="A4A3A4"/>
          </p15:clr>
        </p15:guide>
        <p15:guide id="9" pos="1442" userDrawn="1">
          <p15:clr>
            <a:srgbClr val="A4A3A4"/>
          </p15:clr>
        </p15:guide>
        <p15:guide id="10" pos="1373" userDrawn="1">
          <p15:clr>
            <a:srgbClr val="A4A3A4"/>
          </p15:clr>
        </p15:guide>
        <p15:guide id="12" pos="6237" userDrawn="1">
          <p15:clr>
            <a:srgbClr val="A4A3A4"/>
          </p15:clr>
        </p15:guide>
        <p15:guide id="13" pos="6306" userDrawn="1">
          <p15:clr>
            <a:srgbClr val="A4A3A4"/>
          </p15:clr>
        </p15:guide>
        <p15:guide id="14" orient="horz" pos="2194" userDrawn="1">
          <p15:clr>
            <a:srgbClr val="A4A3A4"/>
          </p15:clr>
        </p15:guide>
        <p15:guide id="15" orient="horz" pos="2125" userDrawn="1">
          <p15:clr>
            <a:srgbClr val="A4A3A4"/>
          </p15:clr>
        </p15:guide>
        <p15:guide id="16" orient="horz" pos="2160" userDrawn="1">
          <p15:clr>
            <a:srgbClr val="F26B43"/>
          </p15:clr>
        </p15:guide>
        <p15:guide id="17" pos="3874" userDrawn="1">
          <p15:clr>
            <a:srgbClr val="A4A3A4"/>
          </p15:clr>
        </p15:guide>
        <p15:guide id="18" pos="3805" userDrawn="1">
          <p15:clr>
            <a:srgbClr val="A4A3A4"/>
          </p15:clr>
        </p15:guide>
        <p15:guide id="19" pos="3840" userDrawn="1">
          <p15:clr>
            <a:srgbClr val="F26B43"/>
          </p15:clr>
        </p15:guide>
        <p15:guide id="20" orient="horz" pos="3921" userDrawn="1">
          <p15:clr>
            <a:srgbClr val="C35E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111D616-C9D5-7C10-6858-898ADD785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822" y="6219013"/>
            <a:ext cx="1492507" cy="358619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47C56F-2B41-236D-BEFD-211A1FCBCF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078484"/>
            <a:ext cx="5776908" cy="228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1400" b="0" i="0" kern="1200" spc="-20" baseline="0">
                <a:solidFill>
                  <a:schemeClr val="bg1"/>
                </a:solidFill>
                <a:latin typeface="+mj-lt"/>
                <a:ea typeface="Inter Italic" panose="020B0604020202020204" charset="0"/>
                <a:cs typeface="Inter Italic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Presenter Name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E9C9EF8-6AB7-A178-D8E4-9AECC86DE9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329250"/>
            <a:ext cx="5776908" cy="228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1400" b="0" i="0" kern="1200" spc="-20" baseline="0">
                <a:solidFill>
                  <a:schemeClr val="bg1"/>
                </a:solidFill>
                <a:latin typeface="+mj-lt"/>
                <a:ea typeface="Inter Italic" panose="020B0604020202020204" charset="0"/>
                <a:cs typeface="Inter Italic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Month 00, 2025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1D5B782-6C32-A5C6-98B5-0FC5FE5D69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1233290"/>
            <a:ext cx="11474450" cy="46501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EB7844-85DD-028C-B294-9B4E2DAAFE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text</a:t>
            </a:r>
          </a:p>
        </p:txBody>
      </p:sp>
    </p:spTree>
    <p:extLst>
      <p:ext uri="{BB962C8B-B14F-4D97-AF65-F5344CB8AC3E}">
        <p14:creationId xmlns:p14="http://schemas.microsoft.com/office/powerpoint/2010/main" val="1154002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6" userDrawn="1">
          <p15:clr>
            <a:srgbClr val="5ACBF0"/>
          </p15:clr>
        </p15:guide>
        <p15:guide id="2" orient="horz" pos="3708" userDrawn="1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97D3E41-5C03-0414-1E92-1D31EEFEFC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47203"/>
            <a:ext cx="11472800" cy="635944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5000" b="1" i="0">
                <a:solidFill>
                  <a:schemeClr val="tx2"/>
                </a:solidFill>
                <a:latin typeface="Inter" panose="020B0604020202020204" charset="0"/>
                <a:ea typeface="Inter" panose="020B0604020202020204" charset="0"/>
                <a:cs typeface="Inter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2EA6DE9-1844-FB81-A849-57544F7965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1920875"/>
            <a:ext cx="11474450" cy="39625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8CE8ED0-9C70-F2C8-09C0-4621BA560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5822" y="6219013"/>
            <a:ext cx="1492507" cy="358619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6E14308-A7EC-3D20-601E-E5D7DFB85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6078484"/>
            <a:ext cx="5776908" cy="228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1400" b="0" i="0" kern="1200" spc="-20" baseline="0">
                <a:solidFill>
                  <a:schemeClr val="bg1"/>
                </a:solidFill>
                <a:latin typeface="+mj-lt"/>
                <a:ea typeface="Inter Italic" panose="020B0604020202020204" charset="0"/>
                <a:cs typeface="Inter Italic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Presenter Name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E727AE4-5710-7D9A-4FAF-BB8328BD2D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329250"/>
            <a:ext cx="5776908" cy="228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1400" b="0" i="0" kern="1200" spc="-20" baseline="0">
                <a:solidFill>
                  <a:schemeClr val="bg1"/>
                </a:solidFill>
                <a:latin typeface="+mj-lt"/>
                <a:ea typeface="Inter Italic" panose="020B0604020202020204" charset="0"/>
                <a:cs typeface="Inter Italic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Month 00, 2025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C1AAF-D6CD-805A-F793-83AD5A6D6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text</a:t>
            </a:r>
          </a:p>
        </p:txBody>
      </p:sp>
    </p:spTree>
    <p:extLst>
      <p:ext uri="{BB962C8B-B14F-4D97-AF65-F5344CB8AC3E}">
        <p14:creationId xmlns:p14="http://schemas.microsoft.com/office/powerpoint/2010/main" val="230902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orient="horz" pos="3708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F07D90C-191C-3F59-9E4B-539A720347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1035518"/>
            <a:ext cx="11470423" cy="5187482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 i="0" spc="-40" baseline="0">
                <a:solidFill>
                  <a:schemeClr val="tx1"/>
                </a:solidFill>
                <a:latin typeface="+mn-lt"/>
                <a:ea typeface="Inter" panose="020B0604020202020204" charset="0"/>
                <a:cs typeface="Inter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Section title one</a:t>
            </a:r>
          </a:p>
          <a:p>
            <a:pPr lvl="0"/>
            <a:r>
              <a:rPr lang="en-US"/>
              <a:t>Section title two</a:t>
            </a:r>
          </a:p>
          <a:p>
            <a:pPr lvl="0"/>
            <a:r>
              <a:rPr lang="en-US"/>
              <a:t>Section title three</a:t>
            </a:r>
          </a:p>
          <a:p>
            <a:pPr lvl="0"/>
            <a:r>
              <a:rPr lang="en-US"/>
              <a:t>Section title four</a:t>
            </a:r>
          </a:p>
          <a:p>
            <a:pPr lvl="0"/>
            <a:r>
              <a:rPr lang="en-US"/>
              <a:t>Section title five</a:t>
            </a:r>
          </a:p>
          <a:p>
            <a:pPr lvl="0"/>
            <a:r>
              <a:rPr lang="en-US"/>
              <a:t>Section title six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91276-32FF-ABB9-1973-637D6B225C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latin typeface="+mn-lt"/>
              </a:defRPr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60118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F07D90C-191C-3F59-9E4B-539A720347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1035518"/>
            <a:ext cx="11470423" cy="5187482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000" b="1" i="0" spc="-40" baseline="0">
                <a:solidFill>
                  <a:schemeClr val="bg1"/>
                </a:solidFill>
                <a:latin typeface="+mn-lt"/>
                <a:ea typeface="Inter" panose="020B0604020202020204" charset="0"/>
                <a:cs typeface="Inter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Section title one</a:t>
            </a:r>
          </a:p>
          <a:p>
            <a:pPr lvl="0"/>
            <a:r>
              <a:rPr lang="en-US"/>
              <a:t>Section title two</a:t>
            </a:r>
          </a:p>
          <a:p>
            <a:pPr lvl="0"/>
            <a:r>
              <a:rPr lang="en-US"/>
              <a:t>Section title three</a:t>
            </a:r>
          </a:p>
          <a:p>
            <a:pPr lvl="0"/>
            <a:r>
              <a:rPr lang="en-US"/>
              <a:t>Section title four</a:t>
            </a:r>
          </a:p>
          <a:p>
            <a:pPr lvl="0"/>
            <a:r>
              <a:rPr lang="en-US"/>
              <a:t>Section title five</a:t>
            </a:r>
          </a:p>
          <a:p>
            <a:pPr lvl="0"/>
            <a:r>
              <a:rPr lang="en-US"/>
              <a:t>Section title six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91276-32FF-ABB9-1973-637D6B225C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6A198-CBB0-46F8-7D25-248C73587F2C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F1D2FB-7D85-A531-6BAC-B282AE877E67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08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1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5552A8-E673-14D6-C6E1-D8CD7722500D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6EDA75B-8BFF-82CC-CF1A-BE3906682F60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A1B3E8-46F0-546C-8EC7-CEECF65F1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3" y="2804627"/>
            <a:ext cx="11472862" cy="665860"/>
          </a:xfrm>
        </p:spPr>
        <p:txBody>
          <a:bodyPr anchor="ctr"/>
          <a:lstStyle>
            <a:lvl1pPr>
              <a:defRPr sz="5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78009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3283B9-4493-A9E8-7F5A-1C7C467F8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F75F73D-FC19-D7D7-019E-393AC641D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362" y="1922462"/>
            <a:ext cx="11472861" cy="4300538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buClrTx/>
              <a:defRPr sz="1400">
                <a:solidFill>
                  <a:schemeClr val="bg1"/>
                </a:solidFill>
              </a:defRPr>
            </a:lvl2pPr>
            <a:lvl3pPr>
              <a:buClrTx/>
              <a:defRPr sz="1200"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177505-C751-DC03-7972-539886114BE9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1F7A87-052C-B0FB-F1E6-3FBD19B6D5C5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37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7B03BC-56E0-060C-3F06-7E2CFC79D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67860-3D9A-1E49-6185-11D939888580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7FA89B-503B-43DA-97A4-6BA0BC2DF9E9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5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425" y="1922464"/>
            <a:ext cx="5436296" cy="430053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9975" y="358776"/>
            <a:ext cx="5683250" cy="5864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1F431-B032-7285-FC95-066F388965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360363"/>
            <a:ext cx="5436296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651B614F-F684-CB58-7FAF-1A2A7E5C45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49975" y="6009640"/>
            <a:ext cx="5683250" cy="21335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1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Image courtesy of Company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C4683-F81D-6363-5C94-2A15856660AC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666427-6C67-C717-3C4E-AF23F8162A2B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8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4" y="358775"/>
            <a:ext cx="5681663" cy="5864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8BBAD-0123-5C25-7EA3-1E3E960E7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3047" y="360363"/>
            <a:ext cx="5460178" cy="612431"/>
          </a:xfrm>
        </p:spPr>
        <p:txBody>
          <a:bodyPr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BE0BA476-E191-233D-798B-59DF4D0816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2574" y="1922464"/>
            <a:ext cx="5450651" cy="430053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444FEA16-A6E2-8A69-3C14-333220DA6F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774" y="6009640"/>
            <a:ext cx="5683250" cy="21335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1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Image courtesy of Company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B77F2-8208-7C17-67BC-ED89E14E6128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BB5EA-63E1-4BDC-DE71-0B83C1AA39F4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68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3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1563" y="360363"/>
            <a:ext cx="5681662" cy="1282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1811338"/>
            <a:ext cx="11474388" cy="4411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3290B7-A6C7-402D-918B-2E3243C4C9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4" y="728187"/>
            <a:ext cx="5436296" cy="539750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EA917C-7A1D-E0F0-A990-1AAF0332F4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360363"/>
            <a:ext cx="5436296" cy="367824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1D6017-1B6E-6F03-C2C7-F04EA31FAA5C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FFABFD-8AD9-38EE-C8FA-5165822007E7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3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1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+ capti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1920874"/>
            <a:ext cx="11474388" cy="4302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38176D-46B1-A0CE-1BEC-B76A90B1CD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364" y="360362"/>
            <a:ext cx="5436296" cy="274637"/>
          </a:xfrm>
        </p:spPr>
        <p:txBody>
          <a:bodyPr lIns="9144"/>
          <a:lstStyle>
            <a:lvl1pPr>
              <a:defRPr sz="15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283C0188-4E90-9776-4B0F-83E675AC1F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1563" y="679055"/>
            <a:ext cx="5681662" cy="11322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diam.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E686871-BD6E-FC3E-00E6-351D8305D3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4" y="1046878"/>
            <a:ext cx="5436296" cy="539750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8AA848-AD8F-0AA5-A092-8DFBCD6F52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679054"/>
            <a:ext cx="5436296" cy="367824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E9DE32E6-41C1-A0F0-90BF-3D4461657E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8776" y="6009640"/>
            <a:ext cx="5681662" cy="21335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4572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1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Image courtesy of Company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0CBEF-80C7-F60E-F55A-7B58FBFB7BE9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AC62CC2-CD08-A971-9B00-D0E8B0477A7C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6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3373438"/>
            <a:ext cx="5681663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A808100-FF51-3D55-80CE-5C9AF9D212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151562" y="3373438"/>
            <a:ext cx="5681663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8275BE47-3265-6EF6-F1FE-F6F27B2BB2E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1563" y="360363"/>
            <a:ext cx="5681662" cy="1282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5741F6A-3736-5B30-DC2E-3454CD6B7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364" y="728187"/>
            <a:ext cx="5436296" cy="539750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0BB6E3-9A8F-DC6B-24AB-C56AA47B43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360363"/>
            <a:ext cx="5436296" cy="367824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6FEB5-7F19-809C-16CE-08C51716FAA1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70457E-DB7F-B4FB-1C45-4878CB90C71F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99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4" y="3373438"/>
            <a:ext cx="2770632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D46EEAF-A0DC-4397-7173-385F09F4816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62974" y="3373438"/>
            <a:ext cx="2770632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1CAE559-7092-EBB2-6B3F-E82599CB65F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260174" y="3373438"/>
            <a:ext cx="2770632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AABA429-E64F-9D6C-4A06-E58F97536CE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61574" y="3373438"/>
            <a:ext cx="2770632" cy="28495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87235D03-3266-5029-FA8C-1DD27749DB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1563" y="360363"/>
            <a:ext cx="5681662" cy="1282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3979494-F05F-3DBD-E3A2-E8AA015EDF4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364" y="728187"/>
            <a:ext cx="5436296" cy="539750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A69532-E9F5-DA9C-875D-6245F96914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360363"/>
            <a:ext cx="5436296" cy="367824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753A2-A45B-B83F-8D1F-190AC290F79D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95402-E1B3-E59D-76CA-F3AED2AEC33C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7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C7FE-1C0E-5321-FC90-D1A23E77B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3" y="2799595"/>
            <a:ext cx="11472862" cy="675520"/>
          </a:xfrm>
        </p:spPr>
        <p:txBody>
          <a:bodyPr anchor="ctr"/>
          <a:lstStyle>
            <a:lvl1pPr>
              <a:defRPr sz="5000" spc="-150"/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1486431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538F12E5-6539-B9EA-4F83-A045C58D27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363" y="1922463"/>
            <a:ext cx="5678424" cy="404798"/>
          </a:xfrm>
          <a:prstGeom prst="rect">
            <a:avLst/>
          </a:prstGeom>
        </p:spPr>
        <p:txBody>
          <a:bodyPr r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85E287D-6554-CDA7-FAFB-6949DB7D78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54801" y="1922463"/>
            <a:ext cx="5678424" cy="404798"/>
          </a:xfrm>
          <a:prstGeom prst="rect">
            <a:avLst/>
          </a:prstGeom>
        </p:spPr>
        <p:txBody>
          <a:bodyPr rIns="18288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D1F8F32E-2A02-6D31-6806-BBC96F5905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363" y="2406650"/>
            <a:ext cx="5678424" cy="3816350"/>
          </a:xfrm>
          <a:prstGeom prst="rect">
            <a:avLst/>
          </a:prstGeom>
        </p:spPr>
        <p:txBody>
          <a:bodyPr r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1F7A2034-3B03-A67A-06D4-B777BA62BB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4801" y="2406650"/>
            <a:ext cx="5678424" cy="3816350"/>
          </a:xfrm>
          <a:prstGeom prst="rect">
            <a:avLst/>
          </a:prstGeom>
        </p:spPr>
        <p:txBody>
          <a:bodyPr r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4BCE2-63DB-C9F3-CD3B-6BE2580D20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01561-DAE1-882D-B960-42456B1E09E5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FB74E0-3BFD-2F61-B176-C04EA619025F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24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1920875"/>
            <a:ext cx="5681661" cy="2803525"/>
          </a:xfrm>
          <a:prstGeom prst="rect">
            <a:avLst/>
          </a:prstGeom>
          <a:solidFill>
            <a:schemeClr val="bg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1D1EE5CD-00EB-2FBB-2767-159FFADDB6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0804" y="1920875"/>
            <a:ext cx="5681662" cy="2803525"/>
          </a:xfrm>
          <a:prstGeom prst="rect">
            <a:avLst/>
          </a:prstGeom>
          <a:solidFill>
            <a:schemeClr val="bg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0FA47-8326-7323-C8D5-FB7548F5FA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CBD4A-87E9-F8AE-84DB-745EB22135E9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B560C9-9F0B-D6E9-0A57-47540AB6EEA4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17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A7F5-BAF1-3B83-A405-A8ECD966E4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542BF5-A85E-D0B0-3346-6E095F870DCE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4F5D9-DBE4-86A8-B4D2-448FFD277239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2A41252A-CF79-BEB1-1FA0-B3F441ED2A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1925476"/>
            <a:ext cx="3752323" cy="4299111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600DFDF4-2D8D-ACA1-6FF1-CED6BF1F803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21548" y="1925476"/>
            <a:ext cx="3749824" cy="4299111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7E39C2E5-108A-21E7-51AD-BEF3A7D681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80557" y="1925476"/>
            <a:ext cx="3754276" cy="4299111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4976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 3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1920875"/>
            <a:ext cx="3751263" cy="2604558"/>
          </a:xfrm>
          <a:prstGeom prst="rect">
            <a:avLst/>
          </a:prstGeom>
          <a:solidFill>
            <a:schemeClr val="bg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EB8C881C-140C-0AB9-BE12-52E1E753BAC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20368" y="1920875"/>
            <a:ext cx="3751263" cy="2604558"/>
          </a:xfrm>
          <a:prstGeom prst="rect">
            <a:avLst/>
          </a:prstGeom>
          <a:solidFill>
            <a:schemeClr val="bg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9183543F-F92F-20F4-13CD-1312E31BF2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80375" y="1920875"/>
            <a:ext cx="3751263" cy="2604558"/>
          </a:xfrm>
          <a:prstGeom prst="rect">
            <a:avLst/>
          </a:prstGeom>
          <a:solidFill>
            <a:schemeClr val="bg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6C143-6BED-1972-19FC-47D5AA55A4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7E2FD-5A50-DE85-01E7-71146E984AE6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EECB68-107F-AE7F-04BA-85EE6D94F221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32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363" y="1922463"/>
            <a:ext cx="2770632" cy="4300537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225B5FE-7B00-A41D-1C5A-185410D6CC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8059" y="1922463"/>
            <a:ext cx="2770632" cy="4300537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FC9090B1-645E-6E1A-B453-B66EBA93C3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5755" y="1922463"/>
            <a:ext cx="2770632" cy="4300537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8CA34E05-F993-0E85-1DD3-BD6F2ED140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53450" y="1922463"/>
            <a:ext cx="2770632" cy="4300537"/>
          </a:xfrm>
          <a:prstGeom prst="rect">
            <a:avLst/>
          </a:prstGeom>
          <a:noFill/>
        </p:spPr>
        <p:txBody>
          <a:bodyPr lIns="0" tIns="0" rIns="182880" b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6C63F-36BE-257C-F851-F334FAB1B0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039D9-ACB2-136D-A3C1-AEF8FD079AE2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1F30F-B689-AF3B-84B2-EBE0A187A13C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content 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5" y="1920874"/>
            <a:ext cx="2779775" cy="3014664"/>
          </a:xfrm>
          <a:prstGeom prst="rect">
            <a:avLst/>
          </a:prstGeom>
          <a:solidFill>
            <a:schemeClr val="bg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225B5FE-7B00-A41D-1C5A-185410D6CC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48617" y="1920874"/>
            <a:ext cx="2793938" cy="3014664"/>
          </a:xfrm>
          <a:prstGeom prst="rect">
            <a:avLst/>
          </a:prstGeom>
          <a:solidFill>
            <a:schemeClr val="bg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FC9090B1-645E-6E1A-B453-B66EBA93C3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52622" y="1920874"/>
            <a:ext cx="2790761" cy="3014664"/>
          </a:xfrm>
          <a:prstGeom prst="rect">
            <a:avLst/>
          </a:prstGeom>
          <a:solidFill>
            <a:schemeClr val="bg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8CA34E05-F993-0E85-1DD3-BD6F2ED140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53450" y="1920874"/>
            <a:ext cx="2779775" cy="3014664"/>
          </a:xfrm>
          <a:prstGeom prst="rect">
            <a:avLst/>
          </a:prstGeom>
          <a:solidFill>
            <a:schemeClr val="bg2"/>
          </a:solidFill>
        </p:spPr>
        <p:txBody>
          <a:bodyPr lIns="182880" tIns="146304" rIns="18288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b="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Subtitle (please bold the subtitle)</a:t>
            </a:r>
          </a:p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356C9-BDE9-63FC-698E-4290B1F39B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C9337-A0A9-AAC9-E733-18985A8BCA8C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0FE33-646C-E57B-190A-53C206B11813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83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E20A-B5DC-D0B8-AFCD-1F42122CCA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91EFF5-D313-1A6B-A66B-3288F2D5DBC2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85D4574-79AE-C911-7E68-8142A9025C29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61FE2DEA-2CBC-E0AD-9CF0-049389BCED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42" name="Text Placeholder 30">
            <a:extLst>
              <a:ext uri="{FF2B5EF4-FFF2-40B4-BE49-F238E27FC236}">
                <a16:creationId xmlns:a16="http://schemas.microsoft.com/office/drawing/2014/main" id="{155D98BB-433D-E6C8-965F-45D7ED3FAC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6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F3B8C092-D5F1-21FC-35EC-F148A79F0E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3" y="2245588"/>
            <a:ext cx="2286000" cy="59906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 b="1" cap="none" spc="-200" baseline="0">
                <a:solidFill>
                  <a:schemeClr val="tx2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lt-LT"/>
              <a:t>01</a:t>
            </a:r>
            <a:endParaRPr lang="en-US"/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355BE7A5-4D3D-2F4E-7F7D-215657A30D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47225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45" name="Text Placeholder 30">
            <a:extLst>
              <a:ext uri="{FF2B5EF4-FFF2-40B4-BE49-F238E27FC236}">
                <a16:creationId xmlns:a16="http://schemas.microsoft.com/office/drawing/2014/main" id="{BE786E79-2B3D-08E1-533B-61E0AE4884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47226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72AB1FC-7526-A139-A431-0C769DFF74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47225" y="2245588"/>
            <a:ext cx="2286000" cy="59906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 b="1" cap="none" spc="-200" baseline="0">
                <a:solidFill>
                  <a:schemeClr val="tx2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lt-LT"/>
              <a:t>0</a:t>
            </a:r>
            <a:r>
              <a:rPr lang="en-US"/>
              <a:t>4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B0031213-C0B9-52C9-5173-66C7631A15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21592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48" name="Text Placeholder 30">
            <a:extLst>
              <a:ext uri="{FF2B5EF4-FFF2-40B4-BE49-F238E27FC236}">
                <a16:creationId xmlns:a16="http://schemas.microsoft.com/office/drawing/2014/main" id="{9543A79B-B772-C791-4494-07D37954568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1593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76BF5FC2-4143-0BAA-996B-A3F80B9E2F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22650" y="2245588"/>
            <a:ext cx="2286000" cy="59906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 b="1" cap="none" spc="-200" baseline="0">
                <a:solidFill>
                  <a:schemeClr val="tx2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lt-LT"/>
              <a:t>0</a:t>
            </a:r>
            <a:r>
              <a:rPr lang="en-US"/>
              <a:t>2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4E6C363-7D54-B242-177F-DDBF896B057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84409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51" name="Text Placeholder 30">
            <a:extLst>
              <a:ext uri="{FF2B5EF4-FFF2-40B4-BE49-F238E27FC236}">
                <a16:creationId xmlns:a16="http://schemas.microsoft.com/office/drawing/2014/main" id="{811EDAEA-BFF4-AE4D-0FBB-2B1BB0B18E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84410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7B85EC01-33D1-4A2A-BBBA-C1A78636AA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84937" y="2245588"/>
            <a:ext cx="2286000" cy="59906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5000" b="1" cap="none" spc="-200" baseline="0">
                <a:solidFill>
                  <a:schemeClr val="tx2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lt-LT"/>
              <a:t>0</a:t>
            </a:r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0946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con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467A00-78E8-5022-17D5-F845B2A9D1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51E5C1-6BA7-4A74-91BE-11D06A94BABF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2C0489E-B581-8E53-5743-FFA96AD666D8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29" name="Picture Placeholder 12">
            <a:extLst>
              <a:ext uri="{FF2B5EF4-FFF2-40B4-BE49-F238E27FC236}">
                <a16:creationId xmlns:a16="http://schemas.microsoft.com/office/drawing/2014/main" id="{FDBF5E36-3D6A-EF68-9249-6EBB1CDFDCD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363" y="2048525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5F8CCC78-4B23-479C-1E8E-B84438F1A92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22651" y="2048525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ABDFEF07-7FE4-F9A2-5E9D-1813E0B0A5B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84939" y="2048525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2" name="Picture Placeholder 12">
            <a:extLst>
              <a:ext uri="{FF2B5EF4-FFF2-40B4-BE49-F238E27FC236}">
                <a16:creationId xmlns:a16="http://schemas.microsoft.com/office/drawing/2014/main" id="{BE8AB622-1B35-9017-5CDB-DFACB268D70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47226" y="2048525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32C033AF-E851-238D-972E-4BD056C90E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4C2F6C59-5EDF-92BC-BF5E-0C31A1E3B0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6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D6C66E88-C5E3-D33D-DCA6-7407F670333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47225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A19FC3B7-8D49-01BC-1264-CEB6C6F37E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47226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7E079A9-70B0-0EA8-F22A-F4816E9C26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21592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F69AF35F-6CE7-E796-A7F6-13A7E48833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1593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853E8E96-E3F6-820E-5317-C123E73A6B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84409" y="2935250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95DB528E-B313-9C67-D475-C3107F5205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84410" y="3698339"/>
            <a:ext cx="2286000" cy="252466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</p:spTree>
    <p:extLst>
      <p:ext uri="{BB962C8B-B14F-4D97-AF65-F5344CB8AC3E}">
        <p14:creationId xmlns:p14="http://schemas.microsoft.com/office/powerpoint/2010/main" val="14574555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icons 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6A78AA4C-078B-D442-9ED0-ABCE2A294E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363" y="1922463"/>
            <a:ext cx="11472862" cy="1280160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 column and content.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9B0B1A-9AAC-8AA1-1FDF-5F5BF9B62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445F06-596A-B481-F201-B5AA80B0CBC2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576480D-8055-2EBC-FCB4-54EFE741DCF3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E6B87BEF-0BA4-2142-6745-9F95B8CD24D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0363" y="3354382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22B70926-F410-2EB2-7F45-2A8265DB3CE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22651" y="3354382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C745FE02-6DD7-43EE-F356-59CD2A4B93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84939" y="3354382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22EE1B1-15AA-7811-AA10-CCCADFD94A9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47226" y="3354382"/>
            <a:ext cx="731520" cy="7315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2E38A6E-25C6-6B08-FE7C-BCE1C63840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4241107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4EB8E867-BD75-B3EC-937E-5CD942EFC8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8776" y="5004197"/>
            <a:ext cx="2286000" cy="1218803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FE0E32B-C133-5FBD-533F-FB87CF1251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47225" y="4241107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B2A57070-D01D-AB69-5605-75E95CAD34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47226" y="5004197"/>
            <a:ext cx="2286000" cy="1218803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5FB0837-9E6D-6827-9A7E-5533804037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21592" y="4241107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 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51CC2E2F-6560-4E25-BF88-82C79690693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21593" y="5004197"/>
            <a:ext cx="2286000" cy="1218803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F6D621-85A1-FBE3-626D-F3A6169FCF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84409" y="4241107"/>
            <a:ext cx="2286000" cy="732905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 cap="none" spc="0" baseline="0">
                <a:solidFill>
                  <a:schemeClr val="bg1"/>
                </a:solidFill>
                <a:latin typeface="+mn-lt"/>
                <a:ea typeface="Inter" panose="020B0502030000000004" pitchFamily="34" charset="0"/>
                <a:cs typeface="Inter" panose="020B0502030000000004" pitchFamily="34" charset="0"/>
              </a:defRPr>
            </a:lvl1pPr>
            <a:lvl2pPr>
              <a:defRPr sz="1150">
                <a:solidFill>
                  <a:schemeClr val="tx1"/>
                </a:solidFill>
              </a:defRPr>
            </a:lvl2pPr>
            <a:lvl3pPr>
              <a:defRPr sz="1150">
                <a:solidFill>
                  <a:schemeClr val="tx1"/>
                </a:solidFill>
              </a:defRPr>
            </a:lvl3pPr>
            <a:lvl4pPr>
              <a:defRPr sz="1150">
                <a:solidFill>
                  <a:schemeClr val="tx1"/>
                </a:solidFill>
              </a:defRPr>
            </a:lvl4pPr>
            <a:lvl5pPr>
              <a:defRPr sz="11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Topic title</a:t>
            </a:r>
            <a:r>
              <a:rPr lang="lt-LT"/>
              <a:t> here</a:t>
            </a:r>
            <a:br>
              <a:rPr lang="en-US"/>
            </a:br>
            <a:r>
              <a:rPr lang="en-US"/>
              <a:t>in two lines</a:t>
            </a:r>
          </a:p>
          <a:p>
            <a:pPr lvl="0"/>
            <a:endParaRPr lang="en-US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A616E151-1E42-B11F-2CC8-F57E8AB345A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84410" y="5004197"/>
            <a:ext cx="2286000" cy="1218803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en-GB" sz="14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A longer body text to explain the topic of the title goes here. Quite a long paragraph is usually used.</a:t>
            </a:r>
          </a:p>
        </p:txBody>
      </p:sp>
    </p:spTree>
    <p:extLst>
      <p:ext uri="{BB962C8B-B14F-4D97-AF65-F5344CB8AC3E}">
        <p14:creationId xmlns:p14="http://schemas.microsoft.com/office/powerpoint/2010/main" val="1388562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8449" y="360364"/>
            <a:ext cx="5683188" cy="58626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08AA4D9-BEFB-01A8-3A80-48A438F523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364" y="1922463"/>
            <a:ext cx="5436296" cy="1036639"/>
          </a:xfrm>
        </p:spPr>
        <p:txBody>
          <a:bodyPr rIns="274320"/>
          <a:lstStyle>
            <a:lvl1pPr>
              <a:lnSpc>
                <a:spcPct val="98000"/>
              </a:lnSpc>
              <a:defRPr sz="24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“This slide is for quotes with an image of the person, or an associated image to the right.”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29A7DE1-1F7E-DD9E-0D5A-A9FD350838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363" y="3257550"/>
            <a:ext cx="5436295" cy="1714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— Quote attribution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148C6-90FE-7126-391E-E629E9B6A1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360363"/>
            <a:ext cx="5436296" cy="548640"/>
          </a:xfrm>
        </p:spPr>
        <p:txBody>
          <a:bodyPr wrap="square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6BD2FE-01B6-AAF5-FCF4-AA00AE50A0C4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668C62-817E-5011-C60A-F252419A9E77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58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33283B9-4493-A9E8-7F5A-1C7C467F8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F75F73D-FC19-D7D7-019E-393AC641D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362" y="1922462"/>
            <a:ext cx="11472861" cy="4300538"/>
          </a:xfrm>
        </p:spPr>
        <p:txBody>
          <a:bodyPr/>
          <a:lstStyle>
            <a:lvl1pPr>
              <a:defRPr sz="1600"/>
            </a:lvl1pPr>
            <a:lvl2pPr>
              <a:buClrTx/>
              <a:defRPr sz="1400"/>
            </a:lvl2pPr>
            <a:lvl3pPr>
              <a:buClrTx/>
              <a:defRPr sz="1200"/>
            </a:lvl3pPr>
            <a:lvl4pPr>
              <a:buClrTx/>
              <a:defRPr sz="1100"/>
            </a:lvl4pPr>
            <a:lvl5pPr>
              <a:buClrTx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2135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0962D1-548A-221A-4B54-28CAAF7F16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363" y="1922462"/>
            <a:ext cx="9540875" cy="2011680"/>
          </a:xfrm>
        </p:spPr>
        <p:txBody>
          <a:bodyPr/>
          <a:lstStyle>
            <a:lvl1pPr>
              <a:lnSpc>
                <a:spcPct val="90000"/>
              </a:lnSpc>
              <a:defRPr sz="5000" b="1" spc="-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“This slide is for quotes that talk about this and here and then some more.”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A9E81B-EECC-A000-F5B5-B6A9C06C12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0363" y="4217917"/>
            <a:ext cx="9540876" cy="1714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— Quote attribution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A9D57-2C71-DC6F-933E-D8D6284E49BA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bg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bg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076F7D-0DA4-5E35-DE40-DA2FB199F691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bg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bg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2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hlinkClick r:id="rId2"/>
            <a:extLst>
              <a:ext uri="{FF2B5EF4-FFF2-40B4-BE49-F238E27FC236}">
                <a16:creationId xmlns:a16="http://schemas.microsoft.com/office/drawing/2014/main" id="{D4DFE357-28A4-740F-F7B0-FAB764FB1B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5822" y="6219013"/>
            <a:ext cx="1492507" cy="358619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0B68206-AFFA-676B-44E9-40E561CA4F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6329250"/>
            <a:ext cx="5775320" cy="228600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defRPr sz="1400" b="0" i="0" kern="1200" spc="-20" baseline="0">
                <a:solidFill>
                  <a:schemeClr val="bg1"/>
                </a:solidFill>
                <a:latin typeface="+mj-lt"/>
                <a:ea typeface="Inter Italic" panose="020B0604020202020204" charset="0"/>
                <a:cs typeface="Inter Italic" panose="020B0604020202020204" charset="0"/>
              </a:defRPr>
            </a:lvl1pPr>
            <a:lvl2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2pPr>
            <a:lvl3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3pPr>
            <a:lvl4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4pPr>
            <a:lvl5pPr>
              <a:defRPr sz="4800" b="1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5pPr>
          </a:lstStyle>
          <a:p>
            <a:pPr lvl="0"/>
            <a:r>
              <a:rPr lang="en-US"/>
              <a:t>firstname.lastname@bentley.com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6A29B-631D-D772-D225-6C1A70D2E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26398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70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7B03BC-56E0-060C-3F06-7E2CFC79D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3" y="360363"/>
            <a:ext cx="11472862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91583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0425" y="1922464"/>
            <a:ext cx="5436296" cy="430053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9975" y="358776"/>
            <a:ext cx="5683250" cy="58642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1F431-B032-7285-FC95-066F388965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360363"/>
            <a:ext cx="5436296" cy="548640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651B614F-F684-CB58-7FAF-1A2A7E5C45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49975" y="6009640"/>
            <a:ext cx="5683250" cy="213359"/>
          </a:xfrm>
          <a:prstGeom prst="rect">
            <a:avLst/>
          </a:prstGeom>
          <a:solidFill>
            <a:schemeClr val="tx1"/>
          </a:solidFill>
        </p:spPr>
        <p:txBody>
          <a:bodyPr lIns="4572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1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Image courtesy of Company Name</a:t>
            </a:r>
          </a:p>
        </p:txBody>
      </p:sp>
    </p:spTree>
    <p:extLst>
      <p:ext uri="{BB962C8B-B14F-4D97-AF65-F5344CB8AC3E}">
        <p14:creationId xmlns:p14="http://schemas.microsoft.com/office/powerpoint/2010/main" val="3183080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4" y="358775"/>
            <a:ext cx="5681663" cy="5864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8BBAD-0123-5C25-7EA3-1E3E960E7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3047" y="360363"/>
            <a:ext cx="5460178" cy="612431"/>
          </a:xfrm>
        </p:spPr>
        <p:txBody>
          <a:bodyPr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BE0BA476-E191-233D-798B-59DF4D0816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2574" y="1922464"/>
            <a:ext cx="5450651" cy="430053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 </a:t>
            </a:r>
            <a:r>
              <a:rPr lang="en-US" err="1"/>
              <a:t>voluptua</a:t>
            </a:r>
            <a:r>
              <a:rPr lang="en-US"/>
              <a:t>. </a:t>
            </a:r>
          </a:p>
          <a:p>
            <a:pPr lvl="0"/>
            <a:r>
              <a:rPr lang="en-US"/>
              <a:t>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</a:t>
            </a:r>
            <a:r>
              <a:rPr lang="en-US" err="1"/>
              <a:t>insed</a:t>
            </a:r>
            <a:r>
              <a:rPr lang="en-US"/>
              <a:t> et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et.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444FEA16-A6E2-8A69-3C14-333220DA6F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8774" y="6009640"/>
            <a:ext cx="5683250" cy="213359"/>
          </a:xfrm>
          <a:prstGeom prst="rect">
            <a:avLst/>
          </a:prstGeom>
          <a:solidFill>
            <a:schemeClr val="tx1"/>
          </a:solidFill>
        </p:spPr>
        <p:txBody>
          <a:bodyPr lIns="4572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100" smtClean="0">
                <a:solidFill>
                  <a:schemeClr val="bg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Image courtesy of Company Name</a:t>
            </a:r>
          </a:p>
        </p:txBody>
      </p:sp>
    </p:spTree>
    <p:extLst>
      <p:ext uri="{BB962C8B-B14F-4D97-AF65-F5344CB8AC3E}">
        <p14:creationId xmlns:p14="http://schemas.microsoft.com/office/powerpoint/2010/main" val="50708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431DB2DA-AF03-24BC-91E1-9FEA50C3F4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51563" y="360363"/>
            <a:ext cx="5681662" cy="1282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lang="en-GB" sz="14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pPr lvl="0"/>
            <a:r>
              <a:rPr lang="en-US"/>
              <a:t>Click to add text column. At </a:t>
            </a:r>
            <a:r>
              <a:rPr lang="en-US" err="1"/>
              <a:t>vero</a:t>
            </a:r>
            <a:r>
              <a:rPr lang="en-US"/>
              <a:t> </a:t>
            </a:r>
            <a:r>
              <a:rPr lang="en-US" err="1"/>
              <a:t>eos</a:t>
            </a:r>
            <a:r>
              <a:rPr lang="en-US"/>
              <a:t> et </a:t>
            </a:r>
            <a:r>
              <a:rPr lang="en-US" err="1"/>
              <a:t>accusam</a:t>
            </a:r>
            <a:r>
              <a:rPr lang="en-US"/>
              <a:t> et </a:t>
            </a:r>
            <a:r>
              <a:rPr lang="en-US" err="1"/>
              <a:t>justo</a:t>
            </a:r>
            <a:r>
              <a:rPr lang="en-US"/>
              <a:t> duo </a:t>
            </a:r>
            <a:r>
              <a:rPr lang="en-US" err="1"/>
              <a:t>dolores</a:t>
            </a:r>
            <a:r>
              <a:rPr lang="en-US"/>
              <a:t> et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rebum</a:t>
            </a:r>
            <a:r>
              <a:rPr lang="en-US"/>
              <a:t>. Stet </a:t>
            </a:r>
            <a:r>
              <a:rPr lang="en-US" err="1"/>
              <a:t>clita</a:t>
            </a:r>
            <a:r>
              <a:rPr lang="en-US"/>
              <a:t> </a:t>
            </a:r>
            <a:r>
              <a:rPr lang="en-US" err="1"/>
              <a:t>kasd</a:t>
            </a:r>
            <a:r>
              <a:rPr lang="en-US"/>
              <a:t> </a:t>
            </a:r>
            <a:r>
              <a:rPr lang="en-US" err="1"/>
              <a:t>gubergren</a:t>
            </a:r>
            <a:r>
              <a:rPr lang="en-US"/>
              <a:t>, no sea </a:t>
            </a:r>
            <a:r>
              <a:rPr lang="en-US" err="1"/>
              <a:t>takimata</a:t>
            </a:r>
            <a:r>
              <a:rPr lang="en-US"/>
              <a:t> </a:t>
            </a:r>
            <a:r>
              <a:rPr lang="en-US" err="1"/>
              <a:t>sanctus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consetetur</a:t>
            </a:r>
            <a:r>
              <a:rPr lang="en-US"/>
              <a:t> </a:t>
            </a:r>
            <a:r>
              <a:rPr lang="en-US" err="1"/>
              <a:t>sadipscing</a:t>
            </a:r>
            <a:r>
              <a:rPr lang="en-US"/>
              <a:t> </a:t>
            </a:r>
            <a:r>
              <a:rPr lang="en-US" err="1"/>
              <a:t>elitr</a:t>
            </a:r>
            <a:r>
              <a:rPr lang="en-US"/>
              <a:t>, sed diam </a:t>
            </a:r>
            <a:r>
              <a:rPr lang="en-US" err="1"/>
              <a:t>nonumy</a:t>
            </a:r>
            <a:r>
              <a:rPr lang="en-US"/>
              <a:t> </a:t>
            </a:r>
            <a:r>
              <a:rPr lang="en-US" err="1"/>
              <a:t>eirmod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invidunt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aliquyam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sed diam.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AD8A1-5690-5945-FBFC-86162FA98C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8775" y="1811338"/>
            <a:ext cx="11474388" cy="4411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tIns="1463040" anchor="t">
            <a:noAutofit/>
          </a:bodyPr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3290B7-A6C7-402D-918B-2E3243C4C9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64" y="728187"/>
            <a:ext cx="5436296" cy="539750"/>
          </a:xfrm>
        </p:spPr>
        <p:txBody>
          <a:bodyPr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EA917C-7A1D-E0F0-A990-1AAF0332F4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364" y="360363"/>
            <a:ext cx="5436296" cy="367824"/>
          </a:xfrm>
        </p:spPr>
        <p:txBody>
          <a:bodyPr wrap="square" anchor="t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Headline (sentence case)</a:t>
            </a:r>
          </a:p>
        </p:txBody>
      </p:sp>
    </p:spTree>
    <p:extLst>
      <p:ext uri="{BB962C8B-B14F-4D97-AF65-F5344CB8AC3E}">
        <p14:creationId xmlns:p14="http://schemas.microsoft.com/office/powerpoint/2010/main" val="3499720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5E654CE-125C-BB13-6816-212538BE6E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4"/>
            </p:custDataLst>
            <p:extLst>
              <p:ext uri="{D42A27DB-BD31-4B8C-83A1-F6EECF244321}">
                <p14:modId xmlns:p14="http://schemas.microsoft.com/office/powerpoint/2010/main" val="161728825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7772400" imgH="10058400" progId="TCLayout.ActiveDocument.1">
                  <p:embed/>
                </p:oleObj>
              </mc:Choice>
              <mc:Fallback>
                <p:oleObj name="think-cell Slide" r:id="rId55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E654CE-125C-BB13-6816-212538BE6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F2E85-667D-1460-1544-52068116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360681"/>
            <a:ext cx="11472862" cy="548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9DE76D-6722-94CF-09EB-DC827BE27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363" y="1922462"/>
            <a:ext cx="11472862" cy="43005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3A02D1-91D8-E0CB-C922-C3E9011D34E5}"/>
              </a:ext>
            </a:extLst>
          </p:cNvPr>
          <p:cNvSpPr txBox="1"/>
          <p:nvPr userDrawn="1"/>
        </p:nvSpPr>
        <p:spPr>
          <a:xfrm>
            <a:off x="358775" y="6475405"/>
            <a:ext cx="5192452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00" i="0">
                <a:solidFill>
                  <a:schemeClr val="tx1"/>
                </a:solidFill>
                <a:effectLst/>
                <a:latin typeface="+mn-lt"/>
                <a:ea typeface="Inter Italic" panose="02000503000000020004" pitchFamily="2" charset="0"/>
                <a:cs typeface="Inter Italic" panose="02000503000000020004" pitchFamily="2" charset="0"/>
              </a:rPr>
              <a:t>© 2025 Bentley Systems, Incorporated. All rights reserved.</a:t>
            </a:r>
            <a:endParaRPr lang="en-US" sz="800" i="0">
              <a:solidFill>
                <a:schemeClr val="tx1"/>
              </a:solidFill>
              <a:latin typeface="+mn-lt"/>
              <a:ea typeface="Inter Italic" panose="02000503000000020004" pitchFamily="2" charset="0"/>
              <a:cs typeface="Inter Italic" panose="02000503000000020004" pitchFamily="2" charset="0"/>
            </a:endParaRP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284024F5-580E-1457-321B-65934D6D92ED}"/>
              </a:ext>
            </a:extLst>
          </p:cNvPr>
          <p:cNvSpPr txBox="1">
            <a:spLocks/>
          </p:cNvSpPr>
          <p:nvPr userDrawn="1"/>
        </p:nvSpPr>
        <p:spPr>
          <a:xfrm>
            <a:off x="11224774" y="6475405"/>
            <a:ext cx="608451" cy="123112"/>
          </a:xfrm>
          <a:prstGeom prst="rect">
            <a:avLst/>
          </a:prstGeom>
          <a:noFill/>
        </p:spPr>
        <p:txBody>
          <a:bodyPr vert="horz" lIns="0" tIns="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43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515C54-FDBB-4A36-9708-FD3B0CAF8E7E}" type="slidenum">
              <a:rPr lang="en-US" sz="800" b="0" smtClean="0">
                <a:solidFill>
                  <a:schemeClr val="tx1"/>
                </a:solidFill>
                <a:latin typeface="+mn-lt"/>
                <a:ea typeface="Inter Light" panose="02000403000000020004" pitchFamily="50" charset="0"/>
                <a:cs typeface="Inter Light" panose="02000403000000020004" pitchFamily="50" charset="0"/>
              </a:rPr>
              <a:pPr algn="r"/>
              <a:t>‹#›</a:t>
            </a:fld>
            <a:endParaRPr lang="en-US" sz="800" b="0">
              <a:solidFill>
                <a:schemeClr val="tx1"/>
              </a:solidFill>
              <a:latin typeface="+mn-lt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7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3749" r:id="rId2"/>
    <p:sldLayoutId id="2147484080" r:id="rId3"/>
    <p:sldLayoutId id="2147484082" r:id="rId4"/>
    <p:sldLayoutId id="2147483723" r:id="rId5"/>
    <p:sldLayoutId id="2147483763" r:id="rId6"/>
    <p:sldLayoutId id="2147483808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3800" r:id="rId13"/>
    <p:sldLayoutId id="2147484086" r:id="rId14"/>
    <p:sldLayoutId id="2147484089" r:id="rId15"/>
    <p:sldLayoutId id="2147484087" r:id="rId16"/>
    <p:sldLayoutId id="2147484090" r:id="rId17"/>
    <p:sldLayoutId id="2147484088" r:id="rId18"/>
    <p:sldLayoutId id="2147484095" r:id="rId19"/>
    <p:sldLayoutId id="2147484116" r:id="rId20"/>
    <p:sldLayoutId id="2147484115" r:id="rId21"/>
    <p:sldLayoutId id="2147484091" r:id="rId22"/>
    <p:sldLayoutId id="2147484092" r:id="rId23"/>
    <p:sldLayoutId id="2147484093" r:id="rId24"/>
    <p:sldLayoutId id="2147483883" r:id="rId25"/>
    <p:sldLayoutId id="2147483793" r:id="rId26"/>
    <p:sldLayoutId id="2147484148" r:id="rId27"/>
    <p:sldLayoutId id="2147483792" r:id="rId28"/>
    <p:sldLayoutId id="2147484124" r:id="rId29"/>
    <p:sldLayoutId id="2147484147" r:id="rId30"/>
    <p:sldLayoutId id="2147484126" r:id="rId31"/>
    <p:sldLayoutId id="2147484127" r:id="rId32"/>
    <p:sldLayoutId id="2147484128" r:id="rId33"/>
    <p:sldLayoutId id="2147484129" r:id="rId34"/>
    <p:sldLayoutId id="2147484130" r:id="rId35"/>
    <p:sldLayoutId id="2147484131" r:id="rId36"/>
    <p:sldLayoutId id="2147484132" r:id="rId37"/>
    <p:sldLayoutId id="2147484133" r:id="rId38"/>
    <p:sldLayoutId id="2147484134" r:id="rId39"/>
    <p:sldLayoutId id="2147484135" r:id="rId40"/>
    <p:sldLayoutId id="2147484136" r:id="rId41"/>
    <p:sldLayoutId id="2147484137" r:id="rId42"/>
    <p:sldLayoutId id="2147484138" r:id="rId43"/>
    <p:sldLayoutId id="2147484139" r:id="rId44"/>
    <p:sldLayoutId id="2147484140" r:id="rId45"/>
    <p:sldLayoutId id="2147484141" r:id="rId46"/>
    <p:sldLayoutId id="2147484142" r:id="rId47"/>
    <p:sldLayoutId id="2147484143" r:id="rId48"/>
    <p:sldLayoutId id="2147484144" r:id="rId49"/>
    <p:sldLayoutId id="2147484145" r:id="rId50"/>
    <p:sldLayoutId id="2147484146" r:id="rId51"/>
    <p:sldLayoutId id="2147483881" r:id="rId5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Inter" panose="020005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Inter Italic" panose="02000503000000020004" pitchFamily="2" charset="0"/>
          <a:cs typeface="Inter Italic" panose="02000503000000020004" pitchFamily="2" charset="0"/>
        </a:defRPr>
      </a:lvl1pPr>
      <a:lvl2pPr marL="228600" indent="-11112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+mn-lt"/>
          <a:ea typeface="Inter Italic" panose="02000503000000020004" pitchFamily="2" charset="0"/>
          <a:cs typeface="Inter Italic" panose="02000503000000020004" pitchFamily="2" charset="0"/>
        </a:defRPr>
      </a:lvl2pPr>
      <a:lvl3pPr marL="342900" indent="-1016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Inter Italic" panose="02000503000000020004" pitchFamily="2" charset="0"/>
          <a:cs typeface="Inter Italic" panose="02000503000000020004" pitchFamily="2" charset="0"/>
        </a:defRPr>
      </a:lvl3pPr>
      <a:lvl4pPr marL="514350" indent="-112713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050" kern="1200">
          <a:solidFill>
            <a:srgbClr val="000000"/>
          </a:solidFill>
          <a:latin typeface="+mn-lt"/>
          <a:ea typeface="Inter Italic" panose="02000503000000020004" pitchFamily="2" charset="0"/>
          <a:cs typeface="Inter Italic" panose="02000503000000020004" pitchFamily="2" charset="0"/>
        </a:defRPr>
      </a:lvl4pPr>
      <a:lvl5pPr marL="685800" indent="-111125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050" kern="1200">
          <a:solidFill>
            <a:srgbClr val="000000"/>
          </a:solidFill>
          <a:latin typeface="+mn-lt"/>
          <a:ea typeface="Inter Italic" panose="02000503000000020004" pitchFamily="2" charset="0"/>
          <a:cs typeface="Inter Italic" panose="02000503000000020004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226" userDrawn="1">
          <p15:clr>
            <a:srgbClr val="A4A3A4"/>
          </p15:clr>
        </p15:guide>
        <p15:guide id="9" orient="horz" pos="4094" userDrawn="1">
          <p15:clr>
            <a:srgbClr val="A4A3A4"/>
          </p15:clr>
        </p15:guide>
        <p15:guide id="23" pos="7454" userDrawn="1">
          <p15:clr>
            <a:srgbClr val="A4A3A4"/>
          </p15:clr>
        </p15:guide>
        <p15:guide id="27" pos="226" userDrawn="1">
          <p15:clr>
            <a:srgbClr val="A4A3A4"/>
          </p15:clr>
        </p15:guide>
        <p15:guide id="28" orient="horz" pos="3921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DEADE5A-5E45-7BA5-020D-3F2DFF6F0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Jason Coleman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AB535A2-67F1-ECD7-62CF-4D56BCEF92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February 1, 2026</a:t>
            </a:r>
          </a:p>
        </p:txBody>
      </p:sp>
      <p:pic>
        <p:nvPicPr>
          <p:cNvPr id="8" name="Picture Placeholder 7" descr="A bridge over water with a long bridge&#10;&#10;AI-generated content may be incorrect.">
            <a:extLst>
              <a:ext uri="{FF2B5EF4-FFF2-40B4-BE49-F238E27FC236}">
                <a16:creationId xmlns:a16="http://schemas.microsoft.com/office/drawing/2014/main" id="{0D73EE80-8860-F756-03DE-9739222B3E7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358775" y="1920875"/>
            <a:ext cx="11474450" cy="3962568"/>
          </a:xfrm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BCC128C7-CBA5-B5D9-54C4-1E391ED2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DITA-OT Add Up: MathML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D0204-6386-74E2-5BB0-85A1A1B675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1920875"/>
            <a:ext cx="11472800" cy="635944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DITA-OT Day 2026</a:t>
            </a:r>
          </a:p>
        </p:txBody>
      </p:sp>
    </p:spTree>
    <p:extLst>
      <p:ext uri="{BB962C8B-B14F-4D97-AF65-F5344CB8AC3E}">
        <p14:creationId xmlns:p14="http://schemas.microsoft.com/office/powerpoint/2010/main" val="244667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13D80-CB5A-59D4-C425-2B57089CD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352F-D995-C2D8-537F-3FCA4CB79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02</a:t>
            </a:r>
            <a:r>
              <a:rPr lang="en-US" dirty="0"/>
              <a:t>	General Solution</a:t>
            </a:r>
          </a:p>
        </p:txBody>
      </p:sp>
    </p:spTree>
    <p:extLst>
      <p:ext uri="{BB962C8B-B14F-4D97-AF65-F5344CB8AC3E}">
        <p14:creationId xmlns:p14="http://schemas.microsoft.com/office/powerpoint/2010/main" val="178713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888D2-38BC-B098-5042-E0DD9A21E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62F67D-70BB-7E3F-29A8-91D1EB59FA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3AFB00-0046-32C7-2AB1-6A3D45A2E3CA}"/>
              </a:ext>
            </a:extLst>
          </p:cNvPr>
          <p:cNvSpPr txBox="1">
            <a:spLocks/>
          </p:cNvSpPr>
          <p:nvPr/>
        </p:nvSpPr>
        <p:spPr>
          <a:xfrm>
            <a:off x="360362" y="1922462"/>
            <a:ext cx="11488738" cy="43005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1pPr>
            <a:lvl2pPr marL="228600" indent="-1111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2pPr>
            <a:lvl3pPr marL="342900" indent="-1016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3pPr>
            <a:lvl4pPr marL="514350" indent="-1127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05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4pPr>
            <a:lvl5pPr marL="685800" indent="-1111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05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XSL to support the equation and </a:t>
            </a:r>
            <a:r>
              <a:rPr lang="en-US" sz="1600" dirty="0" err="1"/>
              <a:t>mathml</a:t>
            </a:r>
            <a:r>
              <a:rPr lang="en-US" sz="1600" dirty="0"/>
              <a:t> domains in the DITA 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 to HTML5 and PDF*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800" dirty="0">
                <a:latin typeface="+mj-lt"/>
              </a:rPr>
              <a:t>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Equations should be numbered per the DITA v1.3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for cross references to equations – use natural reference language such as “Equation 4”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Copies over all *.mml files (assumed file extension for MathML markup files)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should be “core” DITA-OT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91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5A98-AFF7-CDDB-42A7-A0850F5334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Limit to HTML5 and PDF outputs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E7825-A718-F754-13EF-4373017D3A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PDF Outputs</a:t>
            </a:r>
          </a:p>
          <a:p>
            <a:pPr marL="514350" lvl="1" indent="-285750"/>
            <a:r>
              <a:rPr lang="en-US" dirty="0"/>
              <a:t>Antenna House fully supports MathML</a:t>
            </a:r>
          </a:p>
          <a:p>
            <a:pPr marL="514350" lvl="1" indent="-285750"/>
            <a:r>
              <a:rPr lang="en-US" dirty="0"/>
              <a:t>FOP and XEP do not and the </a:t>
            </a:r>
            <a:r>
              <a:rPr lang="en-US" dirty="0" err="1"/>
              <a:t>JEuclid</a:t>
            </a:r>
            <a:r>
              <a:rPr lang="en-US" dirty="0"/>
              <a:t> FOP extension no longer works with the DITA-OT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Markdown </a:t>
            </a:r>
            <a:r>
              <a:rPr lang="en-US" i="1" dirty="0"/>
              <a:t>could</a:t>
            </a:r>
            <a:r>
              <a:rPr lang="en-US" dirty="0"/>
              <a:t> just include MathML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XHTML is sort of on its own now; lost to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HTMLHelp</a:t>
            </a:r>
            <a:r>
              <a:rPr lang="en-US" dirty="0"/>
              <a:t> (CHM) is a dead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know nothing about Eclipse help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86EBA5-759A-836A-3F9C-91C1C6F3E83F}"/>
              </a:ext>
            </a:extLst>
          </p:cNvPr>
          <p:cNvGrpSpPr/>
          <p:nvPr/>
        </p:nvGrpSpPr>
        <p:grpSpPr>
          <a:xfrm>
            <a:off x="8996855" y="1797241"/>
            <a:ext cx="2123090" cy="4550980"/>
            <a:chOff x="9217572" y="1019503"/>
            <a:chExt cx="2123090" cy="45509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335C177-D9B1-7FBB-45D8-B2AF0C942A9F}"/>
                </a:ext>
              </a:extLst>
            </p:cNvPr>
            <p:cNvSpPr/>
            <p:nvPr/>
          </p:nvSpPr>
          <p:spPr>
            <a:xfrm>
              <a:off x="9217572" y="1019503"/>
              <a:ext cx="2123090" cy="455098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vert="horz" lIns="182880" tIns="146304" rIns="182880" bIns="182880" rtlCol="0">
              <a:noAutofit/>
            </a:bodyPr>
            <a:lstStyle/>
            <a:p>
              <a:pPr defTabSz="914377">
                <a:spcAft>
                  <a:spcPts val="600"/>
                </a:spcAft>
              </a:pPr>
              <a:endParaRPr lang="en-US" sz="1400" b="1">
                <a:solidFill>
                  <a:schemeClr val="tx1"/>
                </a:solidFill>
                <a:ea typeface="Inter Italic" panose="020B0502030000000004" pitchFamily="34" charset="0"/>
                <a:cs typeface="Inter Italic" panose="020B0502030000000004" pitchFamily="34" charset="0"/>
              </a:endParaRPr>
            </a:p>
          </p:txBody>
        </p:sp>
        <p:pic>
          <p:nvPicPr>
            <p:cNvPr id="3074" name="Picture 2" descr="Formatter-icon-1">
              <a:extLst>
                <a:ext uri="{FF2B5EF4-FFF2-40B4-BE49-F238E27FC236}">
                  <a16:creationId xmlns:a16="http://schemas.microsoft.com/office/drawing/2014/main" id="{0544E798-6766-CE24-2DA0-D360C3E07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293" y="3871454"/>
              <a:ext cx="1380744" cy="137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WC3 HTML5 Logo « Blog | lesterchan.net">
              <a:extLst>
                <a:ext uri="{FF2B5EF4-FFF2-40B4-BE49-F238E27FC236}">
                  <a16:creationId xmlns:a16="http://schemas.microsoft.com/office/drawing/2014/main" id="{DB7F6471-2ABA-BC1F-C653-234345A65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717" y="1390137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424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7838-D56D-5027-B211-05A2EA479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 #4745 For This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366FC-5CFD-CB4B-15BF-E5573B566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Submitted to close issue #1774.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Covers HTML5 very nicely – much better than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with Antenna House Formatter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Doesn’t break FOP (but still no math in the output today 😢)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still add the </a:t>
            </a:r>
            <a:r>
              <a:rPr lang="en-US" dirty="0" err="1"/>
              <a:t>MathJax</a:t>
            </a:r>
            <a:r>
              <a:rPr lang="en-US" dirty="0"/>
              <a:t> CDN script for HTML5 if desired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E20F4-DDBE-A65B-0CCA-8EFC8E2C376E}"/>
              </a:ext>
            </a:extLst>
          </p:cNvPr>
          <p:cNvSpPr txBox="1"/>
          <p:nvPr/>
        </p:nvSpPr>
        <p:spPr>
          <a:xfrm>
            <a:off x="7565923" y="1922462"/>
            <a:ext cx="4112343" cy="10397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>
                <a:latin typeface="Aptos Mono" panose="020B0009020202020204" pitchFamily="49" charset="0"/>
              </a:rPr>
              <a:t>Unknown formatting object "{http://www.w3.org/1998/Math/MathML}math" encountered (a child of </a:t>
            </a:r>
            <a:r>
              <a:rPr lang="en-US" sz="1600" dirty="0" err="1">
                <a:latin typeface="Aptos Mono" panose="020B0009020202020204" pitchFamily="49" charset="0"/>
              </a:rPr>
              <a:t>fo:instream-foreign-object</a:t>
            </a:r>
            <a:r>
              <a:rPr lang="en-US" sz="1600" dirty="0">
                <a:latin typeface="Aptos Mono" panose="020B0009020202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6397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41A79-8740-0241-C91A-2F81F395B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B86A-F089-8745-7841-B831788BFB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Does </a:t>
            </a:r>
            <a:r>
              <a:rPr lang="en-US" i="1" dirty="0"/>
              <a:t>Not</a:t>
            </a:r>
            <a:r>
              <a:rPr lang="en-US" dirty="0"/>
              <a:t> Need This?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754D9-FD6F-418F-185F-7F347027E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E6AD39-8F21-F477-4892-214E752CD36C}"/>
              </a:ext>
            </a:extLst>
          </p:cNvPr>
          <p:cNvSpPr/>
          <p:nvPr/>
        </p:nvSpPr>
        <p:spPr>
          <a:xfrm>
            <a:off x="693683" y="2387683"/>
            <a:ext cx="3962399" cy="306902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182880" tIns="146304" rIns="182880" bIns="182880" rtlCol="0">
            <a:noAutofit/>
          </a:bodyPr>
          <a:lstStyle/>
          <a:p>
            <a:pPr defTabSz="914377">
              <a:spcAft>
                <a:spcPts val="600"/>
              </a:spcAft>
            </a:pPr>
            <a:endParaRPr lang="en-US" sz="1400" b="1">
              <a:solidFill>
                <a:schemeClr val="tx1"/>
              </a:solidFill>
              <a:ea typeface="Inter Italic" panose="020B0502030000000004" pitchFamily="34" charset="0"/>
              <a:cs typeface="Inter Italic" panose="020B0502030000000004" pitchFamily="34" charset="0"/>
            </a:endParaRPr>
          </a:p>
        </p:txBody>
      </p:sp>
      <p:pic>
        <p:nvPicPr>
          <p:cNvPr id="1026" name="Picture 2" descr="XML pdf publishing tools">
            <a:extLst>
              <a:ext uri="{FF2B5EF4-FFF2-40B4-BE49-F238E27FC236}">
                <a16:creationId xmlns:a16="http://schemas.microsoft.com/office/drawing/2014/main" id="{CF27522F-499E-7A9A-52BF-E558B2ABC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08" y="3020066"/>
            <a:ext cx="2869857" cy="180425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B7E433-2D3B-EE68-25EC-C61100F490B7}"/>
              </a:ext>
            </a:extLst>
          </p:cNvPr>
          <p:cNvSpPr/>
          <p:nvPr/>
        </p:nvSpPr>
        <p:spPr>
          <a:xfrm>
            <a:off x="5244662" y="2387684"/>
            <a:ext cx="6253655" cy="306902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182880" tIns="146304" rIns="182880" bIns="182880" rtlCol="0">
            <a:noAutofit/>
          </a:bodyPr>
          <a:lstStyle/>
          <a:p>
            <a:pPr defTabSz="914377">
              <a:spcAft>
                <a:spcPts val="600"/>
              </a:spcAft>
            </a:pPr>
            <a:endParaRPr lang="en-US" sz="1400" b="1">
              <a:solidFill>
                <a:schemeClr val="tx1"/>
              </a:solidFill>
              <a:ea typeface="Inter Italic" panose="020B0502030000000004" pitchFamily="34" charset="0"/>
              <a:cs typeface="Inter Italic" panose="020B0502030000000004" pitchFamily="34" charset="0"/>
            </a:endParaRPr>
          </a:p>
        </p:txBody>
      </p:sp>
      <p:pic>
        <p:nvPicPr>
          <p:cNvPr id="1028" name="Picture 4" descr="XML Chemistry">
            <a:extLst>
              <a:ext uri="{FF2B5EF4-FFF2-40B4-BE49-F238E27FC236}">
                <a16:creationId xmlns:a16="http://schemas.microsoft.com/office/drawing/2014/main" id="{D483EA14-5183-122D-E632-204A4FC06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01" y="2904635"/>
            <a:ext cx="2048477" cy="20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ML Webhelp">
            <a:extLst>
              <a:ext uri="{FF2B5EF4-FFF2-40B4-BE49-F238E27FC236}">
                <a16:creationId xmlns:a16="http://schemas.microsoft.com/office/drawing/2014/main" id="{576C7382-64FF-C76F-F03A-682AC1757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315" y="2919050"/>
            <a:ext cx="2048477" cy="20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336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56DA7-6651-1097-6190-ADBA40499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2530-BFA3-6B15-C4B4-24071B88E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03</a:t>
            </a:r>
            <a:r>
              <a:rPr lang="en-US" dirty="0"/>
              <a:t>	Even Better Solution</a:t>
            </a:r>
          </a:p>
        </p:txBody>
      </p:sp>
    </p:spTree>
    <p:extLst>
      <p:ext uri="{BB962C8B-B14F-4D97-AF65-F5344CB8AC3E}">
        <p14:creationId xmlns:p14="http://schemas.microsoft.com/office/powerpoint/2010/main" val="1286831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DB2B6-7921-DE19-520B-66AC1F33F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70BE-27D4-BC29-4245-8C76769A0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If Not MathML, SVG?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5F2AB-FA1E-960D-C2F5-991783EB6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“Pre” render the math content into SVG during the DITA-OT build instead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JEuclid</a:t>
            </a:r>
            <a:r>
              <a:rPr lang="en-US" dirty="0"/>
              <a:t> needed to be updated to work with Java 17 (at least) – Kong Shin worked on this in Summer ‘25</a:t>
            </a:r>
          </a:p>
        </p:txBody>
      </p:sp>
    </p:spTree>
    <p:extLst>
      <p:ext uri="{BB962C8B-B14F-4D97-AF65-F5344CB8AC3E}">
        <p14:creationId xmlns:p14="http://schemas.microsoft.com/office/powerpoint/2010/main" val="2931037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94B49-0E7F-90A8-E5A9-04C31C862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9573-346B-3E13-7D40-515B57377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err="1"/>
              <a:t>MathJax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C75DF-348D-379B-AAD3-1F2F60144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Gold standard for rendering of math content – just in JavaScript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Unfortunately, the CDN has (had?) some limitations and would often stop rendering part-way through a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Would prefer a client-side rendering option</a:t>
            </a:r>
          </a:p>
        </p:txBody>
      </p:sp>
    </p:spTree>
    <p:extLst>
      <p:ext uri="{BB962C8B-B14F-4D97-AF65-F5344CB8AC3E}">
        <p14:creationId xmlns:p14="http://schemas.microsoft.com/office/powerpoint/2010/main" val="3719244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E6CD0595-8529-85DD-DD0C-1D2E6B490AB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t="14" b="15143"/>
          <a:stretch>
            <a:fillRect/>
          </a:stretch>
        </p:blipFill>
        <p:spPr>
          <a:xfrm>
            <a:off x="358775" y="2500132"/>
            <a:ext cx="5681663" cy="3900668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6B06C68-763E-7CF7-8DE7-3645DDCC141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r="35698"/>
          <a:stretch>
            <a:fillRect/>
          </a:stretch>
        </p:blipFill>
        <p:spPr>
          <a:xfrm>
            <a:off x="6151564" y="2500132"/>
            <a:ext cx="5681663" cy="28495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0162F-6D1D-4C46-6E1A-4835C9D050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8775" y="1409467"/>
            <a:ext cx="5681662" cy="731849"/>
          </a:xfrm>
        </p:spPr>
        <p:txBody>
          <a:bodyPr/>
          <a:lstStyle/>
          <a:p>
            <a:r>
              <a:rPr lang="en-US" sz="1800" b="1" dirty="0">
                <a:latin typeface="+mj-lt"/>
              </a:rPr>
              <a:t>LaTeX plugin: uses Saxon extension functions</a:t>
            </a:r>
          </a:p>
          <a:p>
            <a:r>
              <a:rPr lang="en-US" dirty="0"/>
              <a:t>Radu </a:t>
            </a:r>
            <a:r>
              <a:rPr lang="en-US" dirty="0" err="1"/>
              <a:t>Coravu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1E443F-A99E-F68D-FD09-5CA169773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Inspiration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737BE9F-0928-C73D-B17F-69243145C714}"/>
              </a:ext>
            </a:extLst>
          </p:cNvPr>
          <p:cNvSpPr txBox="1">
            <a:spLocks/>
          </p:cNvSpPr>
          <p:nvPr/>
        </p:nvSpPr>
        <p:spPr>
          <a:xfrm>
            <a:off x="6315919" y="1409467"/>
            <a:ext cx="5681662" cy="73184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lang="en-GB" sz="1400" kern="1200" smtClean="0">
                <a:solidFill>
                  <a:schemeClr val="tx1"/>
                </a:solidFill>
                <a:effectLst/>
                <a:latin typeface="+mn-lt"/>
                <a:ea typeface="Inter Italic" panose="020B0502030000000004" pitchFamily="34" charset="0"/>
                <a:cs typeface="Inter Italic" panose="020B0502030000000004" pitchFamily="34" charset="0"/>
              </a:defRPr>
            </a:lvl1pPr>
            <a:lvl2pPr marL="228600" indent="-1111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2pPr>
            <a:lvl3pPr marL="342900" indent="-1016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3pPr>
            <a:lvl4pPr marL="514350" indent="-1127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4pPr>
            <a:lvl5pPr marL="685800" indent="-1111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latin typeface="+mj-lt"/>
              </a:rPr>
              <a:t>Prism.js</a:t>
            </a:r>
            <a:r>
              <a:rPr lang="en-US" sz="1600" b="1" dirty="0">
                <a:latin typeface="+mj-lt"/>
              </a:rPr>
              <a:t> plugin: static rendering for HTML and PDF</a:t>
            </a:r>
          </a:p>
          <a:p>
            <a:r>
              <a:rPr lang="en-US" dirty="0"/>
              <a:t>Jason Fox (presented at DITA-OT Day 2019)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689DE2-48D2-7978-47D6-5359509DD1C8}"/>
              </a:ext>
            </a:extLst>
          </p:cNvPr>
          <p:cNvCxnSpPr/>
          <p:nvPr/>
        </p:nvCxnSpPr>
        <p:spPr>
          <a:xfrm>
            <a:off x="6143673" y="1409467"/>
            <a:ext cx="0" cy="4991333"/>
          </a:xfrm>
          <a:prstGeom prst="line">
            <a:avLst/>
          </a:prstGeom>
          <a:ln w="127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788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831C-5021-815C-26C8-216289884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10C9-F0BC-46D9-BE86-1E3DDDA27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MathML → SVG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D29CF-65F1-BDF1-D2D8-F91AE156F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Saxon extension functions – greatly simplifies XSLT markup; only called when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	</a:t>
            </a:r>
            <a:r>
              <a:rPr lang="en-US" dirty="0">
                <a:latin typeface="Aptos Mono" panose="020B0009020202020204" pitchFamily="49" charset="0"/>
              </a:rPr>
              <a:t>&lt;</a:t>
            </a:r>
            <a:r>
              <a:rPr lang="en-US" dirty="0" err="1">
                <a:latin typeface="Aptos Mono" panose="020B0009020202020204" pitchFamily="49" charset="0"/>
              </a:rPr>
              <a:t>xsl:copy-of</a:t>
            </a:r>
            <a:r>
              <a:rPr lang="en-US" dirty="0">
                <a:latin typeface="Aptos Mono" panose="020B0009020202020204" pitchFamily="49" charset="0"/>
              </a:rPr>
              <a:t> select="parse-xml(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 Mono" panose="020B0009020202020204" pitchFamily="49" charset="0"/>
              </a:rPr>
              <a:t>mathjax:mml2svg($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ptos Mono" panose="020B0009020202020204" pitchFamily="49" charset="0"/>
              </a:rPr>
              <a:t>mathml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 Mono" panose="020B0009020202020204" pitchFamily="49" charset="0"/>
              </a:rPr>
              <a:t>)</a:t>
            </a:r>
            <a:r>
              <a:rPr lang="en-US" dirty="0">
                <a:latin typeface="Aptos Mono" panose="020B0009020202020204" pitchFamily="49" charset="0"/>
              </a:rPr>
              <a:t>)"/&gt;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Java function </a:t>
            </a:r>
          </a:p>
          <a:p>
            <a:pPr marL="514350" lvl="1" indent="-285750"/>
            <a:r>
              <a:rPr lang="en-US" dirty="0"/>
              <a:t>writes MathML to file – not something to pass as a command line parameter</a:t>
            </a:r>
          </a:p>
          <a:p>
            <a:pPr marL="514350" lvl="1" indent="-285750"/>
            <a:r>
              <a:rPr lang="en-US" dirty="0"/>
              <a:t>Uses command line to call tiny JavaScript file through Node.js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JavaScript calls </a:t>
            </a:r>
            <a:r>
              <a:rPr lang="en-US" dirty="0" err="1"/>
              <a:t>MathJax</a:t>
            </a:r>
            <a:r>
              <a:rPr lang="en-US" dirty="0"/>
              <a:t> and return SVG markup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”clean-up” of SVG for use in XSL:FO (at least for FOP)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either the SVG markup </a:t>
            </a:r>
            <a:r>
              <a:rPr lang="en-US" i="1" dirty="0"/>
              <a:t>or</a:t>
            </a:r>
            <a:r>
              <a:rPr lang="en-US" dirty="0"/>
              <a:t> a URL of the SVG file if storing externally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CC2D0-F476-1F02-1E8C-9CC31497E844}"/>
              </a:ext>
            </a:extLst>
          </p:cNvPr>
          <p:cNvSpPr txBox="1"/>
          <p:nvPr/>
        </p:nvSpPr>
        <p:spPr>
          <a:xfrm>
            <a:off x="176981" y="57961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14300" indent="-114300" algn="l">
              <a:buFont typeface="Arial" panose="020B0604020202020204" pitchFamily="34" charset="0"/>
              <a:buChar char="•"/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96505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B8A62C-B71E-34EC-8179-24D13915C7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b="1" dirty="0"/>
              <a:t>Me</a:t>
            </a:r>
          </a:p>
          <a:p>
            <a:r>
              <a:rPr lang="en-US" dirty="0"/>
              <a:t>UX Designer</a:t>
            </a:r>
          </a:p>
          <a:p>
            <a:r>
              <a:rPr lang="en-US" dirty="0"/>
              <a:t>Technical Writer</a:t>
            </a:r>
          </a:p>
          <a:p>
            <a:r>
              <a:rPr lang="en-US" dirty="0"/>
              <a:t>Structural Engineer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EBC2EBB-00B3-E518-246E-5C3F05EDE2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/>
              <a:t>Bentley Systems</a:t>
            </a:r>
          </a:p>
          <a:p>
            <a:r>
              <a:rPr lang="en-US" dirty="0"/>
              <a:t>Software Company</a:t>
            </a:r>
          </a:p>
          <a:p>
            <a:r>
              <a:rPr lang="en-US" dirty="0"/>
              <a:t>Infrastructure</a:t>
            </a:r>
          </a:p>
          <a:p>
            <a:r>
              <a:rPr lang="en-US" dirty="0"/>
              <a:t>Engineering formulae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B49EEF-CFBC-5941-64AA-E59A2E1B81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b="1" dirty="0"/>
              <a:t>Colleague Credit</a:t>
            </a:r>
          </a:p>
          <a:p>
            <a:r>
              <a:rPr lang="en-US" dirty="0"/>
              <a:t>Rolandas Rimkus</a:t>
            </a:r>
          </a:p>
          <a:p>
            <a:r>
              <a:rPr lang="en-US" dirty="0" err="1"/>
              <a:t>Kongwhan</a:t>
            </a:r>
            <a:r>
              <a:rPr lang="en-US" dirty="0"/>
              <a:t> Shin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4BC197-0690-4443-DCE9-6B482CA5C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12588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CAE9-0839-1201-DB6E-0D41922219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com.bentley.math</a:t>
            </a:r>
            <a:r>
              <a:rPr lang="en-US" dirty="0"/>
              <a:t>-content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D086-CDD7-A31F-51AE-D6DA1C03C4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A8C37-38A2-4A0A-26C9-780EF863C4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13"/>
          <a:stretch>
            <a:fillRect/>
          </a:stretch>
        </p:blipFill>
        <p:spPr>
          <a:xfrm>
            <a:off x="95082" y="252248"/>
            <a:ext cx="12001835" cy="59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52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0DBC-014F-81E8-632E-32BC45BFB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Actual Case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F3809-5611-C10C-7A28-B0750935B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Structural Engineering Software Product Documentation:</a:t>
            </a:r>
          </a:p>
          <a:p>
            <a:r>
              <a:rPr lang="en-US" dirty="0"/>
              <a:t>4,477 topics</a:t>
            </a:r>
          </a:p>
          <a:p>
            <a:r>
              <a:rPr lang="en-US" dirty="0"/>
              <a:t>9,628 instances of MathML</a:t>
            </a:r>
          </a:p>
          <a:p>
            <a:endParaRPr lang="en-US" dirty="0"/>
          </a:p>
          <a:p>
            <a:r>
              <a:rPr lang="en-US" dirty="0"/>
              <a:t>HTML5 output with only MathML – 3’ 16”</a:t>
            </a:r>
          </a:p>
          <a:p>
            <a:r>
              <a:rPr lang="en-US" dirty="0"/>
              <a:t>HTML5 output with </a:t>
            </a:r>
            <a:r>
              <a:rPr lang="en-US" dirty="0" err="1"/>
              <a:t>MathJax</a:t>
            </a:r>
            <a:r>
              <a:rPr lang="en-US" dirty="0"/>
              <a:t> “Pre” – 9’ 26”</a:t>
            </a:r>
          </a:p>
        </p:txBody>
      </p:sp>
    </p:spTree>
    <p:extLst>
      <p:ext uri="{BB962C8B-B14F-4D97-AF65-F5344CB8AC3E}">
        <p14:creationId xmlns:p14="http://schemas.microsoft.com/office/powerpoint/2010/main" val="2586227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A1187-8D69-41E1-7F4D-F7CF786EE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594C6-9435-161D-131D-2347B9C0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04</a:t>
            </a:r>
            <a:r>
              <a:rPr lang="en-US" dirty="0"/>
              <a:t>	Wider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001974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753D2-E971-16CD-BAA7-FE71F8D21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A594-2DB0-7208-F5C5-2E383718F5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Saxon Extension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1B14D-A164-63A7-3B1E-BD9CFD24E5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documentation in the DITA-OT and in Saxon docs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best with Java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XSLT and Saxon have great support JSON / XML, so could leverage Web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for virtually any programming language and library to be used via command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Trade-off: </a:t>
            </a:r>
            <a:r>
              <a:rPr lang="en-US" b="1" dirty="0"/>
              <a:t>speed</a:t>
            </a:r>
            <a:r>
              <a:rPr lang="en-US" dirty="0"/>
              <a:t> – Never going to be as fast as native Java code</a:t>
            </a:r>
          </a:p>
        </p:txBody>
      </p:sp>
    </p:spTree>
    <p:extLst>
      <p:ext uri="{BB962C8B-B14F-4D97-AF65-F5344CB8AC3E}">
        <p14:creationId xmlns:p14="http://schemas.microsoft.com/office/powerpoint/2010/main" val="1975743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B6734-B9EE-64B5-B28E-272731DE0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AD0A-10F8-1D5A-2D92-B8356A4D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05</a:t>
            </a:r>
            <a:r>
              <a:rPr lang="en-US" dirty="0"/>
              <a:t>	What’s Next</a:t>
            </a:r>
          </a:p>
        </p:txBody>
      </p:sp>
    </p:spTree>
    <p:extLst>
      <p:ext uri="{BB962C8B-B14F-4D97-AF65-F5344CB8AC3E}">
        <p14:creationId xmlns:p14="http://schemas.microsoft.com/office/powerpoint/2010/main" val="870655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02961-0AC9-DE13-0A2F-09DB71DD4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8866-FCD4-C0BB-A4E7-A4C85626E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Immediate Needs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21CE6-0414-4F20-AD5C-97D45AFCA3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Localization help for strings (“Equation”)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for Markdown output – just inline MathML or convert to LaTeX?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for Eclipse help – had a very recent update; no idea about it</a:t>
            </a:r>
          </a:p>
          <a:p>
            <a:pPr marL="285750" indent="-285750"/>
            <a:endParaRPr lang="en-US" dirty="0"/>
          </a:p>
          <a:p>
            <a:pPr marL="5143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11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3DCA1-FDC6-160D-8B15-B022428FA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38EA-CEA7-8B0D-8BFD-00B17FBD4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Future Possibility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EE18B-2047-E44A-C80B-8CF2AE017B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+mj-lt"/>
              </a:rPr>
              <a:t>Native Java Libraries </a:t>
            </a:r>
            <a:r>
              <a:rPr lang="en-US" sz="1800" dirty="0"/>
              <a:t>to support MathML conversion to SVG</a:t>
            </a:r>
          </a:p>
          <a:p>
            <a:pPr marL="514350" lvl="1" indent="-285750"/>
            <a:r>
              <a:rPr lang="en-US" dirty="0"/>
              <a:t>Update </a:t>
            </a:r>
            <a:r>
              <a:rPr lang="en-US" dirty="0" err="1"/>
              <a:t>JEuclid</a:t>
            </a:r>
            <a:endParaRPr lang="en-US" dirty="0"/>
          </a:p>
          <a:p>
            <a:pPr marL="514350" lvl="1" indent="-285750"/>
            <a:r>
              <a:rPr lang="en-US" dirty="0"/>
              <a:t>Who should ”own” this? (Ideally Apache Foundation, who support FOP)</a:t>
            </a:r>
          </a:p>
          <a:p>
            <a:pPr marL="514350" lvl="1" indent="-285750"/>
            <a:r>
              <a:rPr lang="en-US" dirty="0"/>
              <a:t>Move </a:t>
            </a:r>
            <a:r>
              <a:rPr lang="en-US" dirty="0" err="1"/>
              <a:t>JEuclid</a:t>
            </a:r>
            <a:r>
              <a:rPr lang="en-US" dirty="0"/>
              <a:t> “officially” to GitHub: legacy on </a:t>
            </a:r>
            <a:r>
              <a:rPr lang="en-US" dirty="0" err="1"/>
              <a:t>SourceForge</a:t>
            </a:r>
            <a:r>
              <a:rPr lang="en-US" dirty="0"/>
              <a:t> in Hg</a:t>
            </a:r>
          </a:p>
          <a:p>
            <a:pPr marL="514350" lvl="1" indent="-285750"/>
            <a:r>
              <a:rPr lang="en-US" dirty="0"/>
              <a:t>Support more recent versions of Java:  17 and beyond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800" dirty="0">
                <a:latin typeface="+mj-lt"/>
              </a:rPr>
              <a:t>Port </a:t>
            </a:r>
            <a:r>
              <a:rPr lang="en-US" sz="1800" dirty="0" err="1">
                <a:latin typeface="+mj-lt"/>
              </a:rPr>
              <a:t>MathJax</a:t>
            </a:r>
            <a:r>
              <a:rPr lang="en-US" sz="1800" dirty="0">
                <a:latin typeface="+mj-lt"/>
              </a:rPr>
              <a:t> to Java</a:t>
            </a:r>
          </a:p>
          <a:p>
            <a:pPr marL="514350" lvl="1" indent="-285750"/>
            <a:r>
              <a:rPr lang="en-US" dirty="0"/>
              <a:t>Similarly, who should “own” this?</a:t>
            </a:r>
          </a:p>
          <a:p>
            <a:pPr marL="514350" lvl="1" indent="-285750"/>
            <a:r>
              <a:rPr lang="en-US" dirty="0" err="1"/>
              <a:t>MathJax</a:t>
            </a:r>
            <a:r>
              <a:rPr lang="en-US" dirty="0"/>
              <a:t> 3 used currently</a:t>
            </a:r>
          </a:p>
          <a:p>
            <a:pPr marL="514350" lvl="1" indent="-285750"/>
            <a:r>
              <a:rPr lang="en-US" dirty="0"/>
              <a:t>See if </a:t>
            </a:r>
            <a:r>
              <a:rPr lang="en-US" dirty="0" err="1"/>
              <a:t>MathJax</a:t>
            </a:r>
            <a:r>
              <a:rPr lang="en-US" dirty="0"/>
              <a:t> v4 still works; SVG rendering is different now</a:t>
            </a:r>
          </a:p>
          <a:p>
            <a:pPr marL="285750" indent="-285750"/>
            <a:endParaRPr lang="en-US" dirty="0"/>
          </a:p>
          <a:p>
            <a:pPr marL="514350" lvl="1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52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E5395-CFB1-5EE7-3D3C-CDD2AD9D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07814-1757-FE11-8BC2-5A100232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92" y="1855573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14C25-79DE-3AEF-CA24-BA288188E518}"/>
              </a:ext>
            </a:extLst>
          </p:cNvPr>
          <p:cNvSpPr txBox="1"/>
          <p:nvPr/>
        </p:nvSpPr>
        <p:spPr>
          <a:xfrm>
            <a:off x="4188941" y="2077994"/>
            <a:ext cx="6227806" cy="5486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800" dirty="0" err="1"/>
              <a:t>jason.coleman@bentley.com</a:t>
            </a:r>
            <a:endParaRPr lang="en-US" sz="2800" dirty="0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1E4B37E-63DA-213C-3ECA-2820EFD34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62" y="2942966"/>
            <a:ext cx="773259" cy="773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3ED18A-21FC-8319-EA00-34B912969A58}"/>
              </a:ext>
            </a:extLst>
          </p:cNvPr>
          <p:cNvSpPr txBox="1"/>
          <p:nvPr/>
        </p:nvSpPr>
        <p:spPr>
          <a:xfrm>
            <a:off x="4188941" y="3154679"/>
            <a:ext cx="6227806" cy="5486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 err="1"/>
              <a:t>github.com</a:t>
            </a:r>
            <a:r>
              <a:rPr lang="en-US" sz="2800" dirty="0"/>
              <a:t>/super-structure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16AA4-24DB-181B-3277-A901FB777675}"/>
              </a:ext>
            </a:extLst>
          </p:cNvPr>
          <p:cNvSpPr txBox="1"/>
          <p:nvPr/>
        </p:nvSpPr>
        <p:spPr>
          <a:xfrm>
            <a:off x="4188941" y="4231364"/>
            <a:ext cx="6227806" cy="5486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 err="1"/>
              <a:t>mastodon.social</a:t>
            </a:r>
            <a:r>
              <a:rPr lang="en-US" sz="2800" dirty="0"/>
              <a:t>/@</a:t>
            </a:r>
            <a:r>
              <a:rPr lang="en-US" sz="2800" dirty="0" err="1"/>
              <a:t>super_structure</a:t>
            </a:r>
            <a:endParaRPr lang="en-US" sz="2800" dirty="0"/>
          </a:p>
        </p:txBody>
      </p:sp>
      <p:sp>
        <p:nvSpPr>
          <p:cNvPr id="13" name="AutoShape 4" descr="The First National Park? Maybe Not What You Thought">
            <a:extLst>
              <a:ext uri="{FF2B5EF4-FFF2-40B4-BE49-F238E27FC236}">
                <a16:creationId xmlns:a16="http://schemas.microsoft.com/office/drawing/2014/main" id="{44FD8E13-AC0F-1DFB-5E35-9121B524E8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A black and white logo&#10;&#10;AI-generated content may be incorrect.">
            <a:extLst>
              <a:ext uri="{FF2B5EF4-FFF2-40B4-BE49-F238E27FC236}">
                <a16:creationId xmlns:a16="http://schemas.microsoft.com/office/drawing/2014/main" id="{1C66F761-B232-A76E-9D63-B30F96242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262" y="4006746"/>
            <a:ext cx="773259" cy="7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37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74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99575-C181-65B0-44A4-B893BE0342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1440">
              <a:tabLst>
                <a:tab pos="630238" algn="l"/>
              </a:tabLst>
            </a:pPr>
            <a:r>
              <a:rPr lang="en-US" spc="20" dirty="0">
                <a:solidFill>
                  <a:schemeClr val="tx2"/>
                </a:solidFill>
              </a:rPr>
              <a:t>01</a:t>
            </a:r>
            <a:r>
              <a:rPr lang="en-US" dirty="0"/>
              <a:t>	Current MathML Support</a:t>
            </a:r>
          </a:p>
          <a:p>
            <a:pPr>
              <a:tabLst>
                <a:tab pos="630238" algn="l"/>
              </a:tabLst>
            </a:pPr>
            <a:r>
              <a:rPr lang="en-US" spc="-150" dirty="0">
                <a:solidFill>
                  <a:schemeClr val="tx2"/>
                </a:solidFill>
              </a:rPr>
              <a:t>02</a:t>
            </a:r>
            <a:r>
              <a:rPr lang="en-US" dirty="0"/>
              <a:t>	General Solution</a:t>
            </a:r>
          </a:p>
          <a:p>
            <a:pPr>
              <a:tabLst>
                <a:tab pos="630238" algn="l"/>
              </a:tabLst>
            </a:pPr>
            <a:r>
              <a:rPr lang="en-US" spc="-150" dirty="0">
                <a:solidFill>
                  <a:schemeClr val="tx2"/>
                </a:solidFill>
              </a:rPr>
              <a:t>03</a:t>
            </a:r>
            <a:r>
              <a:rPr lang="en-US" dirty="0"/>
              <a:t>	Even Better Solution</a:t>
            </a:r>
          </a:p>
          <a:p>
            <a:pPr>
              <a:tabLst>
                <a:tab pos="630238" algn="l"/>
              </a:tabLst>
            </a:pPr>
            <a:r>
              <a:rPr lang="en-US" spc="-150" dirty="0">
                <a:solidFill>
                  <a:schemeClr val="tx2"/>
                </a:solidFill>
              </a:rPr>
              <a:t>04</a:t>
            </a:r>
            <a:r>
              <a:rPr lang="en-US" dirty="0"/>
              <a:t>	Wider Opportunities</a:t>
            </a:r>
          </a:p>
          <a:p>
            <a:pPr>
              <a:tabLst>
                <a:tab pos="630238" algn="l"/>
              </a:tabLst>
            </a:pPr>
            <a:r>
              <a:rPr lang="en-US" spc="-150" dirty="0">
                <a:solidFill>
                  <a:schemeClr val="tx2"/>
                </a:solidFill>
              </a:rPr>
              <a:t>05</a:t>
            </a:r>
            <a:r>
              <a:rPr lang="en-US" dirty="0"/>
              <a:t>	What’s Next</a:t>
            </a:r>
          </a:p>
          <a:p>
            <a:pPr>
              <a:tabLst>
                <a:tab pos="630238" algn="l"/>
              </a:tabLst>
            </a:pPr>
            <a:endParaRPr lang="en-US" dirty="0"/>
          </a:p>
          <a:p>
            <a:pPr>
              <a:tabLst>
                <a:tab pos="630238" algn="l"/>
              </a:tabLs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1353C-E391-63E2-BE67-8BA486CE4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4667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85BE0-F633-05B0-8FF5-028468419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04423-5008-4310-A8E1-467B582C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01</a:t>
            </a:r>
            <a:r>
              <a:rPr lang="en-US" dirty="0"/>
              <a:t>	Current MathML Support</a:t>
            </a:r>
          </a:p>
        </p:txBody>
      </p:sp>
    </p:spTree>
    <p:extLst>
      <p:ext uri="{BB962C8B-B14F-4D97-AF65-F5344CB8AC3E}">
        <p14:creationId xmlns:p14="http://schemas.microsoft.com/office/powerpoint/2010/main" val="425006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17B34-174D-68D6-25E6-2DF56BFBAD0E}"/>
              </a:ext>
            </a:extLst>
          </p:cNvPr>
          <p:cNvSpPr/>
          <p:nvPr/>
        </p:nvSpPr>
        <p:spPr>
          <a:xfrm>
            <a:off x="273269" y="2327261"/>
            <a:ext cx="5559972" cy="38002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182880" tIns="146304" rIns="182880" bIns="182880" rtlCol="0">
            <a:noAutofit/>
          </a:bodyPr>
          <a:lstStyle/>
          <a:p>
            <a:pPr defTabSz="914377">
              <a:spcAft>
                <a:spcPts val="600"/>
              </a:spcAft>
            </a:pPr>
            <a:endParaRPr lang="en-US" sz="1400" b="1">
              <a:solidFill>
                <a:schemeClr val="tx1"/>
              </a:solidFill>
              <a:ea typeface="Inter Italic" panose="020B0502030000000004" pitchFamily="34" charset="0"/>
              <a:cs typeface="Inter Italic" panose="020B05020300000000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0D253-7980-DA45-0052-3BF1490FEB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MathML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74834-06EF-CD44-42D3-9285DAAB5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Equation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F473F3-E3CC-2DB1-B06A-B325A2EEBFC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latin typeface="Aptos Mono" panose="020B0009020202020204" pitchFamily="49" charset="0"/>
              </a:rPr>
              <a:t>&lt;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ptos Mono" panose="020B0009020202020204" pitchFamily="49" charset="0"/>
              </a:rPr>
              <a:t>mathml</a:t>
            </a:r>
            <a:r>
              <a:rPr lang="en-US" dirty="0">
                <a:latin typeface="Aptos Mono" panose="020B0009020202020204" pitchFamily="49" charset="0"/>
              </a:rPr>
              <a:t>&gt;</a:t>
            </a:r>
            <a:br>
              <a:rPr lang="en-US" dirty="0">
                <a:latin typeface="Aptos Mono" panose="020B0009020202020204" pitchFamily="49" charset="0"/>
              </a:rPr>
            </a:br>
            <a:r>
              <a:rPr lang="en-US" dirty="0">
                <a:latin typeface="Aptos Mono" panose="020B0009020202020204" pitchFamily="49" charset="0"/>
              </a:rPr>
              <a:t>    &lt;</a:t>
            </a:r>
            <a:r>
              <a:rPr lang="en-US" dirty="0" err="1">
                <a:latin typeface="Aptos Mono" panose="020B0009020202020204" pitchFamily="49" charset="0"/>
              </a:rPr>
              <a:t>m:math</a:t>
            </a:r>
            <a:endParaRPr lang="en-US" dirty="0">
              <a:latin typeface="Aptos Mono" panose="020B0009020202020204" pitchFamily="49" charset="0"/>
            </a:endParaRPr>
          </a:p>
          <a:p>
            <a:r>
              <a:rPr lang="en-US" dirty="0">
                <a:latin typeface="Aptos Mono" panose="020B0009020202020204" pitchFamily="49" charset="0"/>
              </a:rPr>
              <a:t>      </a:t>
            </a:r>
            <a:r>
              <a:rPr lang="en-US" dirty="0" err="1">
                <a:latin typeface="Aptos Mono" panose="020B0009020202020204" pitchFamily="49" charset="0"/>
              </a:rPr>
              <a:t>xmlns:m</a:t>
            </a:r>
            <a:r>
              <a:rPr lang="en-US" dirty="0">
                <a:latin typeface="Aptos Mono" panose="020B0009020202020204" pitchFamily="49" charset="0"/>
              </a:rPr>
              <a:t>="http://www.w3.org/1998/Math/MathML"&gt;</a:t>
            </a:r>
            <a:br>
              <a:rPr lang="en-US" dirty="0">
                <a:latin typeface="Aptos Mono" panose="020B0009020202020204" pitchFamily="49" charset="0"/>
              </a:rPr>
            </a:br>
            <a:r>
              <a:rPr lang="en-US" dirty="0">
                <a:latin typeface="Aptos Mono" panose="020B0009020202020204" pitchFamily="49" charset="0"/>
              </a:rPr>
              <a:t>        &lt;</a:t>
            </a:r>
            <a:r>
              <a:rPr lang="en-US" dirty="0" err="1">
                <a:latin typeface="Aptos Mono" panose="020B0009020202020204" pitchFamily="49" charset="0"/>
              </a:rPr>
              <a:t>m:msup</a:t>
            </a:r>
            <a:r>
              <a:rPr lang="en-US" dirty="0">
                <a:latin typeface="Aptos Mono" panose="020B0009020202020204" pitchFamily="49" charset="0"/>
              </a:rPr>
              <a:t>&gt;</a:t>
            </a:r>
            <a:br>
              <a:rPr lang="en-US" dirty="0">
                <a:latin typeface="Aptos Mono" panose="020B0009020202020204" pitchFamily="49" charset="0"/>
              </a:rPr>
            </a:br>
            <a:r>
              <a:rPr lang="en-US" dirty="0">
                <a:latin typeface="Aptos Mono" panose="020B0009020202020204" pitchFamily="49" charset="0"/>
              </a:rPr>
              <a:t>            &lt;</a:t>
            </a:r>
            <a:r>
              <a:rPr lang="en-US" dirty="0" err="1">
                <a:latin typeface="Aptos Mono" panose="020B0009020202020204" pitchFamily="49" charset="0"/>
              </a:rPr>
              <a:t>m:mi</a:t>
            </a:r>
            <a:r>
              <a:rPr lang="en-US" dirty="0">
                <a:latin typeface="Aptos Mono" panose="020B0009020202020204" pitchFamily="49" charset="0"/>
              </a:rPr>
              <a:t>&gt;b&lt;/</a:t>
            </a:r>
            <a:r>
              <a:rPr lang="en-US" dirty="0" err="1">
                <a:latin typeface="Aptos Mono" panose="020B0009020202020204" pitchFamily="49" charset="0"/>
              </a:rPr>
              <a:t>m:mi</a:t>
            </a:r>
            <a:r>
              <a:rPr lang="en-US" dirty="0">
                <a:latin typeface="Aptos Mono" panose="020B0009020202020204" pitchFamily="49" charset="0"/>
              </a:rPr>
              <a:t>&gt;</a:t>
            </a:r>
            <a:br>
              <a:rPr lang="en-US" dirty="0">
                <a:latin typeface="Aptos Mono" panose="020B0009020202020204" pitchFamily="49" charset="0"/>
              </a:rPr>
            </a:br>
            <a:r>
              <a:rPr lang="en-US" dirty="0">
                <a:latin typeface="Aptos Mono" panose="020B0009020202020204" pitchFamily="49" charset="0"/>
              </a:rPr>
              <a:t>            &lt;</a:t>
            </a:r>
            <a:r>
              <a:rPr lang="en-US" dirty="0" err="1">
                <a:latin typeface="Aptos Mono" panose="020B0009020202020204" pitchFamily="49" charset="0"/>
              </a:rPr>
              <a:t>m:mn</a:t>
            </a:r>
            <a:r>
              <a:rPr lang="en-US" dirty="0">
                <a:latin typeface="Aptos Mono" panose="020B0009020202020204" pitchFamily="49" charset="0"/>
              </a:rPr>
              <a:t>&gt;2&lt;/</a:t>
            </a:r>
            <a:r>
              <a:rPr lang="en-US" dirty="0" err="1">
                <a:latin typeface="Aptos Mono" panose="020B0009020202020204" pitchFamily="49" charset="0"/>
              </a:rPr>
              <a:t>m:mn</a:t>
            </a:r>
            <a:r>
              <a:rPr lang="en-US" dirty="0">
                <a:latin typeface="Aptos Mono" panose="020B0009020202020204" pitchFamily="49" charset="0"/>
              </a:rPr>
              <a:t>&gt;</a:t>
            </a:r>
            <a:br>
              <a:rPr lang="en-US" dirty="0">
                <a:latin typeface="Aptos Mono" panose="020B0009020202020204" pitchFamily="49" charset="0"/>
              </a:rPr>
            </a:br>
            <a:r>
              <a:rPr lang="en-US" dirty="0">
                <a:latin typeface="Aptos Mono" panose="020B0009020202020204" pitchFamily="49" charset="0"/>
              </a:rPr>
              <a:t>         &lt;/</a:t>
            </a:r>
            <a:r>
              <a:rPr lang="en-US" dirty="0" err="1">
                <a:latin typeface="Aptos Mono" panose="020B0009020202020204" pitchFamily="49" charset="0"/>
              </a:rPr>
              <a:t>m:msup</a:t>
            </a:r>
            <a:r>
              <a:rPr lang="en-US" dirty="0">
                <a:latin typeface="Aptos Mono" panose="020B0009020202020204" pitchFamily="49" charset="0"/>
              </a:rPr>
              <a:t>&gt;</a:t>
            </a:r>
            <a:br>
              <a:rPr lang="en-US" dirty="0">
                <a:latin typeface="Aptos Mono" panose="020B0009020202020204" pitchFamily="49" charset="0"/>
              </a:rPr>
            </a:br>
            <a:r>
              <a:rPr lang="en-US" dirty="0">
                <a:latin typeface="Aptos Mono" panose="020B0009020202020204" pitchFamily="49" charset="0"/>
              </a:rPr>
              <a:t>     &lt;/</a:t>
            </a:r>
            <a:r>
              <a:rPr lang="en-US" dirty="0" err="1">
                <a:latin typeface="Aptos Mono" panose="020B0009020202020204" pitchFamily="49" charset="0"/>
              </a:rPr>
              <a:t>m:math</a:t>
            </a:r>
            <a:r>
              <a:rPr lang="en-US" dirty="0">
                <a:latin typeface="Aptos Mono" panose="020B0009020202020204" pitchFamily="49" charset="0"/>
              </a:rPr>
              <a:t>&gt;</a:t>
            </a:r>
            <a:br>
              <a:rPr lang="en-US" dirty="0">
                <a:latin typeface="Aptos Mono" panose="020B0009020202020204" pitchFamily="49" charset="0"/>
              </a:rPr>
            </a:br>
            <a:r>
              <a:rPr lang="en-US" dirty="0">
                <a:latin typeface="Aptos Mono" panose="020B0009020202020204" pitchFamily="49" charset="0"/>
              </a:rPr>
              <a:t>&lt;/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ptos Mono" panose="020B0009020202020204" pitchFamily="49" charset="0"/>
              </a:rPr>
              <a:t>mathml</a:t>
            </a:r>
            <a:r>
              <a:rPr lang="en-US" dirty="0">
                <a:latin typeface="Aptos Mono" panose="020B0009020202020204" pitchFamily="49" charset="0"/>
              </a:rPr>
              <a:t>&gt;</a:t>
            </a:r>
          </a:p>
          <a:p>
            <a:endParaRPr lang="en-US" dirty="0">
              <a:latin typeface="Aptos Mono" panose="020B0009020202020204" pitchFamily="49" charset="0"/>
            </a:endParaRPr>
          </a:p>
          <a:p>
            <a:r>
              <a:rPr lang="en-US" dirty="0">
                <a:latin typeface="Aptos Mono" panose="020B0009020202020204" pitchFamily="49" charset="0"/>
              </a:rPr>
              <a:t>&lt;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ptos Mono" panose="020B0009020202020204" pitchFamily="49" charset="0"/>
              </a:rPr>
              <a:t>mathref</a:t>
            </a:r>
            <a:r>
              <a:rPr lang="en-US" dirty="0">
                <a:latin typeface="Aptos Mono" panose="020B0009020202020204" pitchFamily="49" charset="0"/>
              </a:rPr>
              <a:t> </a:t>
            </a:r>
            <a:r>
              <a:rPr lang="en-US" dirty="0" err="1">
                <a:latin typeface="Aptos Mono" panose="020B0009020202020204" pitchFamily="49" charset="0"/>
              </a:rPr>
              <a:t>keyref</a:t>
            </a:r>
            <a:r>
              <a:rPr lang="en-US" dirty="0">
                <a:latin typeface="Aptos Mono" panose="020B0009020202020204" pitchFamily="49" charset="0"/>
              </a:rPr>
              <a:t>="quadratic-formula"/&gt;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28EF2-4756-4CFC-0B0F-32690CE7D439}"/>
              </a:ext>
            </a:extLst>
          </p:cNvPr>
          <p:cNvSpPr/>
          <p:nvPr/>
        </p:nvSpPr>
        <p:spPr>
          <a:xfrm>
            <a:off x="6037200" y="2327261"/>
            <a:ext cx="5559972" cy="380027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lIns="182880" tIns="146304" rIns="182880" bIns="182880" rtlCol="0">
            <a:noAutofit/>
          </a:bodyPr>
          <a:lstStyle/>
          <a:p>
            <a:pPr defTabSz="914377">
              <a:spcAft>
                <a:spcPts val="600"/>
              </a:spcAft>
            </a:pPr>
            <a:endParaRPr lang="en-US" sz="1400" b="1">
              <a:solidFill>
                <a:schemeClr val="tx1"/>
              </a:solidFill>
              <a:ea typeface="Inter Italic" panose="020B0502030000000004" pitchFamily="34" charset="0"/>
              <a:cs typeface="Inter Italic" panose="020B05020300000000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937C23-F0A9-DC70-E8AC-19D87F6515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latin typeface="Aptos Mono" panose="020B0009020202020204" pitchFamily="49" charset="0"/>
              </a:rPr>
              <a:t>&lt;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ptos Mono" panose="020B0009020202020204" pitchFamily="49" charset="0"/>
              </a:rPr>
              <a:t>equation-block</a:t>
            </a:r>
            <a:r>
              <a:rPr lang="en-US" dirty="0">
                <a:latin typeface="Aptos Mono" panose="020B0009020202020204" pitchFamily="49" charset="0"/>
              </a:rPr>
              <a:t> id="equation-</a:t>
            </a:r>
            <a:r>
              <a:rPr lang="en-US" dirty="0" err="1">
                <a:latin typeface="Aptos Mono" panose="020B0009020202020204" pitchFamily="49" charset="0"/>
              </a:rPr>
              <a:t>abc</a:t>
            </a:r>
            <a:r>
              <a:rPr lang="en-US" dirty="0">
                <a:latin typeface="Aptos Mono" panose="020B0009020202020204" pitchFamily="49" charset="0"/>
              </a:rPr>
              <a:t>"&gt;</a:t>
            </a:r>
          </a:p>
          <a:p>
            <a:r>
              <a:rPr lang="en-US" dirty="0">
                <a:latin typeface="Aptos Mono" panose="020B0009020202020204" pitchFamily="49" charset="0"/>
              </a:rPr>
              <a:t>    &lt;</a:t>
            </a:r>
            <a:r>
              <a:rPr lang="en-US" dirty="0" err="1">
                <a:latin typeface="Aptos Mono" panose="020B0009020202020204" pitchFamily="49" charset="0"/>
              </a:rPr>
              <a:t>mathml</a:t>
            </a:r>
            <a:r>
              <a:rPr lang="en-US" dirty="0">
                <a:latin typeface="Aptos Mono" panose="020B0009020202020204" pitchFamily="49" charset="0"/>
              </a:rPr>
              <a:t>&gt;</a:t>
            </a:r>
          </a:p>
          <a:p>
            <a:r>
              <a:rPr lang="en-US" dirty="0">
                <a:latin typeface="Aptos Mono" panose="020B0009020202020204" pitchFamily="49" charset="0"/>
              </a:rPr>
              <a:t>        ⋮</a:t>
            </a:r>
          </a:p>
          <a:p>
            <a:r>
              <a:rPr lang="en-US" dirty="0">
                <a:latin typeface="Aptos Mono" panose="020B0009020202020204" pitchFamily="49" charset="0"/>
              </a:rPr>
              <a:t>    &lt;/</a:t>
            </a:r>
            <a:r>
              <a:rPr lang="en-US" dirty="0" err="1">
                <a:latin typeface="Aptos Mono" panose="020B0009020202020204" pitchFamily="49" charset="0"/>
              </a:rPr>
              <a:t>mathml</a:t>
            </a:r>
            <a:r>
              <a:rPr lang="en-US" dirty="0">
                <a:latin typeface="Aptos Mono" panose="020B0009020202020204" pitchFamily="49" charset="0"/>
              </a:rPr>
              <a:t>&gt;</a:t>
            </a:r>
          </a:p>
          <a:p>
            <a:r>
              <a:rPr lang="en-US" dirty="0">
                <a:latin typeface="Aptos Mono" panose="020B0009020202020204" pitchFamily="49" charset="0"/>
              </a:rPr>
              <a:t>    &lt;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ptos Mono" panose="020B0009020202020204" pitchFamily="49" charset="0"/>
              </a:rPr>
              <a:t>equation-number</a:t>
            </a:r>
            <a:r>
              <a:rPr lang="en-US" dirty="0">
                <a:latin typeface="Aptos Mono" panose="020B0009020202020204" pitchFamily="49" charset="0"/>
              </a:rPr>
              <a:t>/&gt;</a:t>
            </a:r>
          </a:p>
          <a:p>
            <a:r>
              <a:rPr lang="en-US" dirty="0">
                <a:latin typeface="Aptos Mono" panose="020B0009020202020204" pitchFamily="49" charset="0"/>
              </a:rPr>
              <a:t>&lt;/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ptos Mono" panose="020B0009020202020204" pitchFamily="49" charset="0"/>
              </a:rPr>
              <a:t>equation-block</a:t>
            </a:r>
            <a:r>
              <a:rPr lang="en-US" dirty="0">
                <a:latin typeface="Aptos Mono" panose="020B0009020202020204" pitchFamily="49" charset="0"/>
              </a:rPr>
              <a:t>&gt;</a:t>
            </a:r>
          </a:p>
          <a:p>
            <a:endParaRPr lang="en-US" dirty="0">
              <a:latin typeface="Aptos Mono" panose="020B0009020202020204" pitchFamily="49" charset="0"/>
            </a:endParaRPr>
          </a:p>
          <a:p>
            <a:r>
              <a:rPr lang="en-US" dirty="0">
                <a:latin typeface="Aptos Mono" panose="020B0009020202020204" pitchFamily="49" charset="0"/>
              </a:rPr>
              <a:t>&lt;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ptos Mono" panose="020B0009020202020204" pitchFamily="49" charset="0"/>
              </a:rPr>
              <a:t>equation-inline</a:t>
            </a:r>
            <a:r>
              <a:rPr lang="en-US" dirty="0">
                <a:latin typeface="Aptos Mono" panose="020B0009020202020204" pitchFamily="49" charset="0"/>
              </a:rPr>
              <a:t>&gt;…&lt;/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ptos Mono" panose="020B0009020202020204" pitchFamily="49" charset="0"/>
              </a:rPr>
              <a:t>equation-inline</a:t>
            </a:r>
            <a:r>
              <a:rPr lang="en-US" dirty="0">
                <a:latin typeface="Aptos Mono" panose="020B0009020202020204" pitchFamily="49" charset="0"/>
              </a:rPr>
              <a:t>&gt;</a:t>
            </a:r>
          </a:p>
          <a:p>
            <a:endParaRPr lang="en-US" dirty="0">
              <a:latin typeface="Aptos Mono" panose="020B0009020202020204" pitchFamily="49" charset="0"/>
            </a:endParaRPr>
          </a:p>
          <a:p>
            <a:r>
              <a:rPr lang="en-US" dirty="0">
                <a:latin typeface="Aptos Mono" panose="020B0009020202020204" pitchFamily="49" charset="0"/>
              </a:rPr>
              <a:t>&lt;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ptos Mono" panose="020B0009020202020204" pitchFamily="49" charset="0"/>
              </a:rPr>
              <a:t>equation-figure</a:t>
            </a:r>
            <a:r>
              <a:rPr lang="en-US" dirty="0">
                <a:latin typeface="Aptos Mono" panose="020B0009020202020204" pitchFamily="49" charset="0"/>
              </a:rPr>
              <a:t>&gt;</a:t>
            </a:r>
          </a:p>
          <a:p>
            <a:r>
              <a:rPr lang="en-US" dirty="0">
                <a:latin typeface="Aptos Mono" panose="020B0009020202020204" pitchFamily="49" charset="0"/>
              </a:rPr>
              <a:t>    ⋮</a:t>
            </a:r>
          </a:p>
          <a:p>
            <a:r>
              <a:rPr lang="en-US" dirty="0">
                <a:latin typeface="Aptos Mono" panose="020B0009020202020204" pitchFamily="49" charset="0"/>
              </a:rPr>
              <a:t>&lt;/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ptos Mono" panose="020B0009020202020204" pitchFamily="49" charset="0"/>
              </a:rPr>
              <a:t>equation-figure</a:t>
            </a:r>
            <a:r>
              <a:rPr lang="en-US" dirty="0">
                <a:latin typeface="Aptos Mono" panose="020B0009020202020204" pitchFamily="49" charset="0"/>
              </a:rPr>
              <a:t>&gt;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DA980-E73D-DC08-8EE2-9BCEC551B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and Equations in DITA</a:t>
            </a:r>
          </a:p>
        </p:txBody>
      </p:sp>
    </p:spTree>
    <p:extLst>
      <p:ext uri="{BB962C8B-B14F-4D97-AF65-F5344CB8AC3E}">
        <p14:creationId xmlns:p14="http://schemas.microsoft.com/office/powerpoint/2010/main" val="245626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16F43-F5E9-92BE-3B52-553BD7B871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8C93FC-2938-F26E-01BA-D72AC06F7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Happens When We Publish…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D7B1D7-0834-3A98-6F72-FE3BAA8F04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CDDFC5-6EF2-FDDB-E9E3-3B126DA7148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CD731D-5ADE-6D6A-FBCF-A0D0EE62C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48" y="988392"/>
            <a:ext cx="7596352" cy="5011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27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D467-3739-5BE4-6033-51D9C62B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858D1-0D5A-79A5-B316-1315F9E40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52" y="556830"/>
            <a:ext cx="5127620" cy="3310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3FFF73-0732-EC8A-847B-057BEE9E3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618" y="2448910"/>
            <a:ext cx="6451878" cy="3661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38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45620-FB09-A3A3-4D25-3FA8A7293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D705E3-1F04-C1AD-2875-444779118703}"/>
              </a:ext>
            </a:extLst>
          </p:cNvPr>
          <p:cNvSpPr txBox="1">
            <a:spLocks/>
          </p:cNvSpPr>
          <p:nvPr/>
        </p:nvSpPr>
        <p:spPr>
          <a:xfrm>
            <a:off x="360362" y="1922462"/>
            <a:ext cx="11488738" cy="43005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1pPr>
            <a:lvl2pPr marL="228600" indent="-1111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2pPr>
            <a:lvl3pPr marL="342900" indent="-1016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3pPr>
            <a:lvl4pPr marL="514350" indent="-1127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05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4pPr>
            <a:lvl5pPr marL="685800" indent="-1111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05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Elliot Kimber filed Issue #1774 in late </a:t>
            </a:r>
            <a:r>
              <a:rPr lang="en-US" sz="1600" b="1" dirty="0"/>
              <a:t>2014</a:t>
            </a:r>
            <a:r>
              <a:rPr lang="en-US" sz="1600" dirty="0"/>
              <a:t> for support of the equation and math domains</a:t>
            </a:r>
          </a:p>
          <a:p>
            <a:endParaRPr lang="en-US" sz="1600" dirty="0"/>
          </a:p>
          <a:p>
            <a:r>
              <a:rPr lang="en-US" sz="1800" dirty="0">
                <a:latin typeface="+mj-lt"/>
              </a:rPr>
              <a:t>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DITA v1.3 first approved in 2015 ‒ MathML officially became part of the DITA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Virtually zero support for MathML in browsers at that time ‒ even though HTML5 supports MathML</a:t>
            </a:r>
          </a:p>
          <a:p>
            <a:endParaRPr lang="en-US" sz="1600" dirty="0"/>
          </a:p>
          <a:p>
            <a:r>
              <a:rPr lang="en-US" sz="1800" dirty="0">
                <a:latin typeface="+mj-lt"/>
              </a:rPr>
              <a:t>PDF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JEuclid</a:t>
            </a:r>
            <a:r>
              <a:rPr lang="en-US" sz="1600" dirty="0"/>
              <a:t> FOP extension was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PDF in the DITA-OT was a bit of mess then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Math is niche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96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0DFC0-E1CD-02C5-478C-E459AE76E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7226EC-24D1-585F-C380-53256F58F6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 Today?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EDCFBE4-200C-0732-D3DE-4125D2C2AAB5}"/>
              </a:ext>
            </a:extLst>
          </p:cNvPr>
          <p:cNvSpPr txBox="1">
            <a:spLocks/>
          </p:cNvSpPr>
          <p:nvPr/>
        </p:nvSpPr>
        <p:spPr>
          <a:xfrm>
            <a:off x="360362" y="1922462"/>
            <a:ext cx="11488738" cy="43005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1pPr>
            <a:lvl2pPr marL="228600" indent="-1111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2pPr>
            <a:lvl3pPr marL="342900" indent="-1016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3pPr>
            <a:lvl4pPr marL="514350" indent="-1127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05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4pPr>
            <a:lvl5pPr marL="685800" indent="-111125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050" kern="1200">
                <a:solidFill>
                  <a:srgbClr val="000000"/>
                </a:solidFill>
                <a:latin typeface="+mn-lt"/>
                <a:ea typeface="Inter Italic" panose="02000503000000020004" pitchFamily="2" charset="0"/>
                <a:cs typeface="Inter Italic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Issue #1774 remains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DITA v2.0 on the horizon</a:t>
            </a:r>
          </a:p>
          <a:p>
            <a:endParaRPr lang="en-US" sz="1600" dirty="0"/>
          </a:p>
          <a:p>
            <a:r>
              <a:rPr lang="en-US" sz="1800" dirty="0">
                <a:latin typeface="+mj-lt"/>
              </a:rPr>
              <a:t>HTML5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became part of the W3C HTML5 standard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MathML is well supporting in browsers now</a:t>
            </a:r>
          </a:p>
          <a:p>
            <a:endParaRPr lang="en-US" sz="1600" dirty="0"/>
          </a:p>
          <a:p>
            <a:r>
              <a:rPr lang="en-US" sz="1800" dirty="0">
                <a:latin typeface="+mj-lt"/>
              </a:rPr>
              <a:t>PDF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PDF is more manageable to create than the DITA-OT 2.x 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JEuclid</a:t>
            </a:r>
            <a:r>
              <a:rPr lang="en-US" sz="1600" dirty="0"/>
              <a:t> project has appears abandoned and doesn’t support Java 17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Math remains niche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6181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entley 2025">
  <a:themeElements>
    <a:clrScheme name="Bentley 2025">
      <a:dk1>
        <a:srgbClr val="000000"/>
      </a:dk1>
      <a:lt1>
        <a:srgbClr val="FFFFFF"/>
      </a:lt1>
      <a:dk2>
        <a:srgbClr val="8C8C8C"/>
      </a:dk2>
      <a:lt2>
        <a:srgbClr val="E5E5E5"/>
      </a:lt2>
      <a:accent1>
        <a:srgbClr val="0067B0"/>
      </a:accent1>
      <a:accent2>
        <a:srgbClr val="7C2B80"/>
      </a:accent2>
      <a:accent3>
        <a:srgbClr val="33853F"/>
      </a:accent3>
      <a:accent4>
        <a:srgbClr val="FFB330"/>
      </a:accent4>
      <a:accent5>
        <a:srgbClr val="FF4F1F"/>
      </a:accent5>
      <a:accent6>
        <a:srgbClr val="FF0F28"/>
      </a:accent6>
      <a:hlink>
        <a:srgbClr val="0067B0"/>
      </a:hlink>
      <a:folHlink>
        <a:srgbClr val="A5A5A5"/>
      </a:folHlink>
    </a:clrScheme>
    <a:fontScheme name="BSY 2025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14300" indent="-114300" algn="l"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ntley-PPT-Template-General" id="{1DDB8374-3A80-874C-A446-6DC249B5AF42}" vid="{492B5350-F4CC-264D-8506-5D9B1149A6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 2025</Template>
  <TotalTime>3837</TotalTime>
  <Words>1446</Words>
  <Application>Microsoft Macintosh PowerPoint</Application>
  <PresentationFormat>Widescreen</PresentationFormat>
  <Paragraphs>214</Paragraphs>
  <Slides>28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 Mono</vt:lpstr>
      <vt:lpstr>Inter</vt:lpstr>
      <vt:lpstr>Inter Italic</vt:lpstr>
      <vt:lpstr>Arial</vt:lpstr>
      <vt:lpstr>Aptos</vt:lpstr>
      <vt:lpstr>Bentley 2025</vt:lpstr>
      <vt:lpstr>think-cell Slide</vt:lpstr>
      <vt:lpstr>Making the DITA-OT Add Up: MathML Support</vt:lpstr>
      <vt:lpstr>About Me</vt:lpstr>
      <vt:lpstr>Agenda</vt:lpstr>
      <vt:lpstr>01 Current MathML Support</vt:lpstr>
      <vt:lpstr>Math and Equations in DITA</vt:lpstr>
      <vt:lpstr>What Happens When We Publish…</vt:lpstr>
      <vt:lpstr>Nothing</vt:lpstr>
      <vt:lpstr>Why?</vt:lpstr>
      <vt:lpstr>And Today?</vt:lpstr>
      <vt:lpstr>02 General Solution</vt:lpstr>
      <vt:lpstr>How?</vt:lpstr>
      <vt:lpstr>Limit to HTML5 and PDF outputs</vt:lpstr>
      <vt:lpstr>PR #4745 For This</vt:lpstr>
      <vt:lpstr>Who Does Not Need This?</vt:lpstr>
      <vt:lpstr>03 Even Better Solution</vt:lpstr>
      <vt:lpstr>If Not MathML, SVG?</vt:lpstr>
      <vt:lpstr>MathJax</vt:lpstr>
      <vt:lpstr>Inspiration</vt:lpstr>
      <vt:lpstr>MathML → SVG</vt:lpstr>
      <vt:lpstr>com.bentley.math-content</vt:lpstr>
      <vt:lpstr>Actual Case Results</vt:lpstr>
      <vt:lpstr>04 Wider Opportunities</vt:lpstr>
      <vt:lpstr>Saxon Extension Functions</vt:lpstr>
      <vt:lpstr>05 What’s Next</vt:lpstr>
      <vt:lpstr>Immediate Needs</vt:lpstr>
      <vt:lpstr>Future Possibility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Coleman</dc:creator>
  <cp:lastModifiedBy>Jason Coleman</cp:lastModifiedBy>
  <cp:revision>137</cp:revision>
  <dcterms:created xsi:type="dcterms:W3CDTF">2026-01-03T02:47:49Z</dcterms:created>
  <dcterms:modified xsi:type="dcterms:W3CDTF">2026-02-04T13:22:07Z</dcterms:modified>
</cp:coreProperties>
</file>