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91" r:id="rId3"/>
    <p:sldId id="292" r:id="rId4"/>
    <p:sldId id="297" r:id="rId5"/>
    <p:sldId id="277" r:id="rId6"/>
    <p:sldId id="261" r:id="rId7"/>
    <p:sldId id="295" r:id="rId8"/>
    <p:sldId id="281" r:id="rId9"/>
    <p:sldId id="293" r:id="rId10"/>
    <p:sldId id="294" r:id="rId11"/>
    <p:sldId id="296" r:id="rId12"/>
    <p:sldId id="284" r:id="rId13"/>
    <p:sldId id="287" r:id="rId14"/>
  </p:sldIdLst>
  <p:sldSz cx="12192000" cy="6858000"/>
  <p:notesSz cx="6858000" cy="9144000"/>
  <p:embeddedFontLst>
    <p:embeddedFont>
      <p:font typeface="Inter" panose="020B0604020202020204" charset="0"/>
      <p:regular r:id="rId16"/>
      <p:bold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Roboto Mono" panose="00000009000000000000" pitchFamily="49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y+wiLEFl3rJa0sHjQN20dFYJt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30C3DD8C-20B4-58E1-9653-62879C931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>
            <a:extLst>
              <a:ext uri="{FF2B5EF4-FFF2-40B4-BE49-F238E27FC236}">
                <a16:creationId xmlns:a16="http://schemas.microsoft.com/office/drawing/2014/main" id="{5108A5ED-D144-D322-2401-6E668DEDF0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7:notes">
            <a:extLst>
              <a:ext uri="{FF2B5EF4-FFF2-40B4-BE49-F238E27FC236}">
                <a16:creationId xmlns:a16="http://schemas.microsoft.com/office/drawing/2014/main" id="{E25F3F72-ADEB-DD5C-3B71-30EE17C069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8002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52F0C894-DC2F-DD90-0123-459D9FD88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>
            <a:extLst>
              <a:ext uri="{FF2B5EF4-FFF2-40B4-BE49-F238E27FC236}">
                <a16:creationId xmlns:a16="http://schemas.microsoft.com/office/drawing/2014/main" id="{E0CEEE6D-9E14-FDE5-282C-36C2990B4D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7:notes">
            <a:extLst>
              <a:ext uri="{FF2B5EF4-FFF2-40B4-BE49-F238E27FC236}">
                <a16:creationId xmlns:a16="http://schemas.microsoft.com/office/drawing/2014/main" id="{4E1F9AE0-1DFF-FBA1-1851-E735861BEE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5484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2066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259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c768c57697_2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g2c768c57697_2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5E49DE30-8A74-F601-F07C-7BA9EE459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768c57697_2_435:notes">
            <a:extLst>
              <a:ext uri="{FF2B5EF4-FFF2-40B4-BE49-F238E27FC236}">
                <a16:creationId xmlns:a16="http://schemas.microsoft.com/office/drawing/2014/main" id="{DB61B006-1E3A-9CF4-EC00-950336B113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g2c768c57697_2_435:notes">
            <a:extLst>
              <a:ext uri="{FF2B5EF4-FFF2-40B4-BE49-F238E27FC236}">
                <a16:creationId xmlns:a16="http://schemas.microsoft.com/office/drawing/2014/main" id="{B623D600-2CB0-2245-56AD-A8D6A0A954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0771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12F7E219-4BD7-D5D2-5C48-AF0DF06D8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768c57697_2_435:notes">
            <a:extLst>
              <a:ext uri="{FF2B5EF4-FFF2-40B4-BE49-F238E27FC236}">
                <a16:creationId xmlns:a16="http://schemas.microsoft.com/office/drawing/2014/main" id="{8E9E9A93-4E19-630F-0EEC-7BB5FF9FD7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g2c768c57697_2_435:notes">
            <a:extLst>
              <a:ext uri="{FF2B5EF4-FFF2-40B4-BE49-F238E27FC236}">
                <a16:creationId xmlns:a16="http://schemas.microsoft.com/office/drawing/2014/main" id="{B9D6CDFB-3A5C-E86D-994B-E62A10CB6A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8239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5123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6C96FF99-DC77-FB54-1022-2F1F397D0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>
            <a:extLst>
              <a:ext uri="{FF2B5EF4-FFF2-40B4-BE49-F238E27FC236}">
                <a16:creationId xmlns:a16="http://schemas.microsoft.com/office/drawing/2014/main" id="{4C2B913F-4899-D8F1-FB24-D81865D99C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7:notes">
            <a:extLst>
              <a:ext uri="{FF2B5EF4-FFF2-40B4-BE49-F238E27FC236}">
                <a16:creationId xmlns:a16="http://schemas.microsoft.com/office/drawing/2014/main" id="{D3ED1D46-1B23-9855-FA12-BC767C1135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6680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5523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B610A36E-2F0F-81E9-F5D6-D44E9ECD2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>
            <a:extLst>
              <a:ext uri="{FF2B5EF4-FFF2-40B4-BE49-F238E27FC236}">
                <a16:creationId xmlns:a16="http://schemas.microsoft.com/office/drawing/2014/main" id="{C914C946-7E28-E434-F185-618C077971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7:notes">
            <a:extLst>
              <a:ext uri="{FF2B5EF4-FFF2-40B4-BE49-F238E27FC236}">
                <a16:creationId xmlns:a16="http://schemas.microsoft.com/office/drawing/2014/main" id="{4327FF4C-941F-1FEE-50E3-9DA86CCF50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499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2"/>
          <p:cNvSpPr>
            <a:spLocks noGrp="1"/>
          </p:cNvSpPr>
          <p:nvPr>
            <p:ph type="pic" idx="2"/>
          </p:nvPr>
        </p:nvSpPr>
        <p:spPr>
          <a:xfrm>
            <a:off x="8471010" y="2165001"/>
            <a:ext cx="2719297" cy="3636814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2"/>
          <p:cNvSpPr>
            <a:spLocks noGrp="1"/>
          </p:cNvSpPr>
          <p:nvPr>
            <p:ph type="pic" idx="2"/>
          </p:nvPr>
        </p:nvSpPr>
        <p:spPr>
          <a:xfrm>
            <a:off x="6841331" y="2905126"/>
            <a:ext cx="4019550" cy="264318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8" name="Google Shape;38;p42"/>
          <p:cNvSpPr>
            <a:spLocks noGrp="1"/>
          </p:cNvSpPr>
          <p:nvPr>
            <p:ph type="pic" idx="3"/>
          </p:nvPr>
        </p:nvSpPr>
        <p:spPr>
          <a:xfrm>
            <a:off x="5527675" y="2570163"/>
            <a:ext cx="2376488" cy="31496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9" name="Google Shape;39;p42"/>
          <p:cNvSpPr>
            <a:spLocks noGrp="1"/>
          </p:cNvSpPr>
          <p:nvPr>
            <p:ph type="pic" idx="4"/>
          </p:nvPr>
        </p:nvSpPr>
        <p:spPr>
          <a:xfrm>
            <a:off x="7186613" y="3676650"/>
            <a:ext cx="1073150" cy="235426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3"/>
          <p:cNvSpPr>
            <a:spLocks noGrp="1"/>
          </p:cNvSpPr>
          <p:nvPr>
            <p:ph type="pic" idx="2"/>
          </p:nvPr>
        </p:nvSpPr>
        <p:spPr>
          <a:xfrm>
            <a:off x="799691" y="3722131"/>
            <a:ext cx="3776724" cy="236051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3"/>
          <p:cNvSpPr>
            <a:spLocks noGrp="1"/>
          </p:cNvSpPr>
          <p:nvPr>
            <p:ph type="pic" idx="2"/>
          </p:nvPr>
        </p:nvSpPr>
        <p:spPr>
          <a:xfrm>
            <a:off x="8471010" y="2165001"/>
            <a:ext cx="2719297" cy="3636814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4"/>
          <p:cNvSpPr>
            <a:spLocks noGrp="1"/>
          </p:cNvSpPr>
          <p:nvPr>
            <p:ph type="pic" idx="2"/>
          </p:nvPr>
        </p:nvSpPr>
        <p:spPr>
          <a:xfrm>
            <a:off x="6985000" y="2307102"/>
            <a:ext cx="4401560" cy="369096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6"/>
          <p:cNvSpPr>
            <a:spLocks noGrp="1"/>
          </p:cNvSpPr>
          <p:nvPr>
            <p:ph type="pic" idx="2"/>
          </p:nvPr>
        </p:nvSpPr>
        <p:spPr>
          <a:xfrm>
            <a:off x="1351807" y="2179795"/>
            <a:ext cx="2105758" cy="250785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8"/>
          <p:cNvSpPr>
            <a:spLocks noGrp="1"/>
          </p:cNvSpPr>
          <p:nvPr>
            <p:ph type="pic" idx="2"/>
          </p:nvPr>
        </p:nvSpPr>
        <p:spPr>
          <a:xfrm>
            <a:off x="6990200" y="2293257"/>
            <a:ext cx="1378858" cy="112932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9" name="Google Shape;19;p38"/>
          <p:cNvSpPr>
            <a:spLocks noGrp="1"/>
          </p:cNvSpPr>
          <p:nvPr>
            <p:ph type="pic" idx="3"/>
          </p:nvPr>
        </p:nvSpPr>
        <p:spPr>
          <a:xfrm>
            <a:off x="6990200" y="3514723"/>
            <a:ext cx="1378858" cy="169545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" name="Google Shape;20;p38"/>
          <p:cNvSpPr>
            <a:spLocks noGrp="1"/>
          </p:cNvSpPr>
          <p:nvPr>
            <p:ph type="pic" idx="4"/>
          </p:nvPr>
        </p:nvSpPr>
        <p:spPr>
          <a:xfrm>
            <a:off x="6990200" y="5318648"/>
            <a:ext cx="1378858" cy="76399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1" name="Google Shape;21;p38"/>
          <p:cNvSpPr>
            <a:spLocks noGrp="1"/>
          </p:cNvSpPr>
          <p:nvPr>
            <p:ph type="pic" idx="5"/>
          </p:nvPr>
        </p:nvSpPr>
        <p:spPr>
          <a:xfrm>
            <a:off x="8492429" y="3514722"/>
            <a:ext cx="1378858" cy="256791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2" name="Google Shape;22;p38"/>
          <p:cNvSpPr>
            <a:spLocks noGrp="1"/>
          </p:cNvSpPr>
          <p:nvPr>
            <p:ph type="pic" idx="6"/>
          </p:nvPr>
        </p:nvSpPr>
        <p:spPr>
          <a:xfrm>
            <a:off x="8492429" y="2293256"/>
            <a:ext cx="1378858" cy="112932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3" name="Google Shape;23;p38"/>
          <p:cNvSpPr>
            <a:spLocks noGrp="1"/>
          </p:cNvSpPr>
          <p:nvPr>
            <p:ph type="pic" idx="7"/>
          </p:nvPr>
        </p:nvSpPr>
        <p:spPr>
          <a:xfrm>
            <a:off x="9994658" y="2293256"/>
            <a:ext cx="1378858" cy="2512006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4" name="Google Shape;24;p38"/>
          <p:cNvSpPr>
            <a:spLocks noGrp="1"/>
          </p:cNvSpPr>
          <p:nvPr>
            <p:ph type="pic" idx="8"/>
          </p:nvPr>
        </p:nvSpPr>
        <p:spPr>
          <a:xfrm>
            <a:off x="9994658" y="4913537"/>
            <a:ext cx="1378858" cy="116910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9"/>
          <p:cNvSpPr>
            <a:spLocks noGrp="1"/>
          </p:cNvSpPr>
          <p:nvPr>
            <p:ph type="pic" idx="2"/>
          </p:nvPr>
        </p:nvSpPr>
        <p:spPr>
          <a:xfrm>
            <a:off x="8845171" y="4235412"/>
            <a:ext cx="2445534" cy="194323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" name="Google Shape;27;p39"/>
          <p:cNvSpPr>
            <a:spLocks noGrp="1"/>
          </p:cNvSpPr>
          <p:nvPr>
            <p:ph type="pic" idx="3"/>
          </p:nvPr>
        </p:nvSpPr>
        <p:spPr>
          <a:xfrm>
            <a:off x="8845171" y="2160669"/>
            <a:ext cx="2445534" cy="194323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" name="Google Shape;28;p39"/>
          <p:cNvSpPr>
            <a:spLocks noGrp="1"/>
          </p:cNvSpPr>
          <p:nvPr>
            <p:ph type="pic" idx="4"/>
          </p:nvPr>
        </p:nvSpPr>
        <p:spPr>
          <a:xfrm>
            <a:off x="6262255" y="4235412"/>
            <a:ext cx="2445534" cy="194323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9" name="Google Shape;29;p39"/>
          <p:cNvSpPr>
            <a:spLocks noGrp="1"/>
          </p:cNvSpPr>
          <p:nvPr>
            <p:ph type="pic" idx="5"/>
          </p:nvPr>
        </p:nvSpPr>
        <p:spPr>
          <a:xfrm>
            <a:off x="6262253" y="2160668"/>
            <a:ext cx="2445535" cy="194323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0"/>
          <p:cNvSpPr>
            <a:spLocks noGrp="1"/>
          </p:cNvSpPr>
          <p:nvPr>
            <p:ph type="pic" idx="2"/>
          </p:nvPr>
        </p:nvSpPr>
        <p:spPr>
          <a:xfrm>
            <a:off x="6169931" y="4294270"/>
            <a:ext cx="2042433" cy="187347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2" name="Google Shape;32;p40"/>
          <p:cNvSpPr>
            <a:spLocks noGrp="1"/>
          </p:cNvSpPr>
          <p:nvPr>
            <p:ph type="pic" idx="3"/>
          </p:nvPr>
        </p:nvSpPr>
        <p:spPr>
          <a:xfrm>
            <a:off x="8345715" y="2160670"/>
            <a:ext cx="3029404" cy="400707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3" name="Google Shape;33;p40"/>
          <p:cNvSpPr>
            <a:spLocks noGrp="1"/>
          </p:cNvSpPr>
          <p:nvPr>
            <p:ph type="pic" idx="4"/>
          </p:nvPr>
        </p:nvSpPr>
        <p:spPr>
          <a:xfrm>
            <a:off x="6169931" y="2160670"/>
            <a:ext cx="2042433" cy="200492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1"/>
          <p:cNvSpPr>
            <a:spLocks noGrp="1"/>
          </p:cNvSpPr>
          <p:nvPr>
            <p:ph type="pic" idx="2"/>
          </p:nvPr>
        </p:nvSpPr>
        <p:spPr>
          <a:xfrm>
            <a:off x="6081713" y="2190753"/>
            <a:ext cx="4906962" cy="371792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6;p1">
            <a:extLst>
              <a:ext uri="{FF2B5EF4-FFF2-40B4-BE49-F238E27FC236}">
                <a16:creationId xmlns:a16="http://schemas.microsoft.com/office/drawing/2014/main" id="{AADBED86-6F1F-3780-0AC4-502450A4AE12}"/>
              </a:ext>
            </a:extLst>
          </p:cNvPr>
          <p:cNvPicPr preferRelativeResize="0"/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107819" y="5429250"/>
            <a:ext cx="2073778" cy="231293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31" y="1932552"/>
            <a:ext cx="4291376" cy="443802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"/>
          <p:cNvSpPr txBox="1"/>
          <p:nvPr/>
        </p:nvSpPr>
        <p:spPr>
          <a:xfrm>
            <a:off x="343199" y="3096248"/>
            <a:ext cx="52002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00B050"/>
                </a:solidFill>
                <a:latin typeface="Montserrat" panose="00000500000000000000" pitchFamily="2" charset="0"/>
                <a:ea typeface="Roboto"/>
                <a:cs typeface="Roboto"/>
                <a:sym typeface="Roboto"/>
              </a:rPr>
              <a:t>A presentation by</a:t>
            </a:r>
            <a:endParaRPr sz="1800" i="1" dirty="0">
              <a:solidFill>
                <a:srgbClr val="00B050"/>
              </a:solidFill>
              <a:latin typeface="Montserrat" panose="00000500000000000000" pitchFamily="2" charset="0"/>
            </a:endParaRPr>
          </a:p>
        </p:txBody>
      </p:sp>
      <p:cxnSp>
        <p:nvCxnSpPr>
          <p:cNvPr id="49" name="Google Shape;49;p1"/>
          <p:cNvCxnSpPr>
            <a:cxnSpLocks/>
          </p:cNvCxnSpPr>
          <p:nvPr/>
        </p:nvCxnSpPr>
        <p:spPr>
          <a:xfrm flipV="1">
            <a:off x="429743" y="4653292"/>
            <a:ext cx="11315401" cy="7334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47;p1">
            <a:extLst>
              <a:ext uri="{FF2B5EF4-FFF2-40B4-BE49-F238E27FC236}">
                <a16:creationId xmlns:a16="http://schemas.microsoft.com/office/drawing/2014/main" id="{39522071-3DB8-5760-D4C0-CC3341B6F150}"/>
              </a:ext>
            </a:extLst>
          </p:cNvPr>
          <p:cNvSpPr txBox="1"/>
          <p:nvPr/>
        </p:nvSpPr>
        <p:spPr>
          <a:xfrm>
            <a:off x="343199" y="1140368"/>
            <a:ext cx="11505601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tx1"/>
                </a:solidFill>
                <a:latin typeface="Montserrat" panose="00000500000000000000" pitchFamily="2" charset="0"/>
                <a:ea typeface="Inter"/>
                <a:cs typeface="Inter"/>
                <a:sym typeface="Inter"/>
              </a:rPr>
              <a:t>DITA-OT in the Age of AI</a:t>
            </a:r>
            <a:endParaRPr sz="5400" b="1" dirty="0">
              <a:solidFill>
                <a:schemeClr val="tx1"/>
              </a:solidFill>
              <a:latin typeface="Montserrat" panose="00000500000000000000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2" name="Google Shape;47;p1">
            <a:extLst>
              <a:ext uri="{FF2B5EF4-FFF2-40B4-BE49-F238E27FC236}">
                <a16:creationId xmlns:a16="http://schemas.microsoft.com/office/drawing/2014/main" id="{6BDF8169-ECCE-1A34-6232-796A6433A495}"/>
              </a:ext>
            </a:extLst>
          </p:cNvPr>
          <p:cNvSpPr txBox="1"/>
          <p:nvPr/>
        </p:nvSpPr>
        <p:spPr>
          <a:xfrm>
            <a:off x="343199" y="1962766"/>
            <a:ext cx="11505601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chemeClr val="tx1"/>
                </a:solidFill>
                <a:latin typeface="Montserrat" panose="00000500000000000000" pitchFamily="2" charset="0"/>
                <a:ea typeface="Inter"/>
                <a:cs typeface="Inter"/>
                <a:sym typeface="Inter"/>
              </a:rPr>
              <a:t>Bridging Technical Writing and Artificial Intelligence</a:t>
            </a:r>
            <a:endParaRPr sz="2700" dirty="0">
              <a:solidFill>
                <a:schemeClr val="tx1"/>
              </a:solidFill>
              <a:latin typeface="Montserrat" panose="00000500000000000000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3" name="Google Shape;47;p1">
            <a:extLst>
              <a:ext uri="{FF2B5EF4-FFF2-40B4-BE49-F238E27FC236}">
                <a16:creationId xmlns:a16="http://schemas.microsoft.com/office/drawing/2014/main" id="{C1CE30D8-6AA3-71BE-1822-6E03BB9C6D84}"/>
              </a:ext>
            </a:extLst>
          </p:cNvPr>
          <p:cNvSpPr txBox="1"/>
          <p:nvPr/>
        </p:nvSpPr>
        <p:spPr>
          <a:xfrm>
            <a:off x="1718610" y="6460192"/>
            <a:ext cx="10284030" cy="34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  <a:latin typeface="+mj-lt"/>
                <a:ea typeface="Inter"/>
                <a:cs typeface="Inter"/>
                <a:sym typeface="Inter"/>
              </a:rPr>
              <a:t>DITA-OT Day, 16 February 2025, Copenhagen</a:t>
            </a:r>
            <a:endParaRPr sz="1200" b="1" dirty="0">
              <a:solidFill>
                <a:schemeClr val="tx1"/>
              </a:solidFill>
              <a:latin typeface="+mj-lt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5">
          <a:extLst>
            <a:ext uri="{FF2B5EF4-FFF2-40B4-BE49-F238E27FC236}">
              <a16:creationId xmlns:a16="http://schemas.microsoft.com/office/drawing/2014/main" id="{0BB832C7-177E-F936-B92E-1FFD203E7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>
            <a:extLst>
              <a:ext uri="{FF2B5EF4-FFF2-40B4-BE49-F238E27FC236}">
                <a16:creationId xmlns:a16="http://schemas.microsoft.com/office/drawing/2014/main" id="{1F05327D-723A-B0C8-03A6-20AC3ED03EC1}"/>
              </a:ext>
            </a:extLst>
          </p:cNvPr>
          <p:cNvSpPr txBox="1"/>
          <p:nvPr/>
        </p:nvSpPr>
        <p:spPr>
          <a:xfrm>
            <a:off x="346463" y="1488167"/>
            <a:ext cx="5254237" cy="355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it-IT" sz="4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Essential DITA-OT Plugins For AI-Enabled Content Transformation</a:t>
            </a:r>
            <a:endParaRPr sz="4500" b="1" i="0" u="none" strike="noStrike" cap="none" dirty="0">
              <a:solidFill>
                <a:srgbClr val="0070C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0" name="Google Shape;210;p7">
            <a:extLst>
              <a:ext uri="{FF2B5EF4-FFF2-40B4-BE49-F238E27FC236}">
                <a16:creationId xmlns:a16="http://schemas.microsoft.com/office/drawing/2014/main" id="{ED8F8D97-713B-F1D5-33A0-B74913FA45D0}"/>
              </a:ext>
            </a:extLst>
          </p:cNvPr>
          <p:cNvSpPr txBox="1"/>
          <p:nvPr/>
        </p:nvSpPr>
        <p:spPr>
          <a:xfrm>
            <a:off x="5867400" y="1974175"/>
            <a:ext cx="5863837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800" b="1" dirty="0">
                <a:latin typeface="Arial" panose="020B0604020202020204" pitchFamily="34" charset="0"/>
              </a:rPr>
              <a:t>Core DITA-OT Libraries</a:t>
            </a:r>
            <a:endParaRPr sz="1800" b="1" dirty="0">
              <a:latin typeface="Arial" panose="020B0604020202020204" pitchFamily="34" charset="0"/>
              <a:sym typeface="Inter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B02A66-9CE4-68DC-B1BC-BCC2EB149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593952"/>
              </p:ext>
            </p:extLst>
          </p:nvPr>
        </p:nvGraphicFramePr>
        <p:xfrm>
          <a:off x="5981700" y="2593341"/>
          <a:ext cx="5863838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29387">
                  <a:extLst>
                    <a:ext uri="{9D8B030D-6E8A-4147-A177-3AD203B41FA5}">
                      <a16:colId xmlns:a16="http://schemas.microsoft.com/office/drawing/2014/main" val="472270918"/>
                    </a:ext>
                  </a:extLst>
                </a:gridCol>
                <a:gridCol w="3734451">
                  <a:extLst>
                    <a:ext uri="{9D8B030D-6E8A-4147-A177-3AD203B41FA5}">
                      <a16:colId xmlns:a16="http://schemas.microsoft.com/office/drawing/2014/main" val="504351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Plugin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569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org.dita.pdf2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Inter" panose="020B0604020202020204" charset="0"/>
                          <a:cs typeface="Arial"/>
                          <a:sym typeface="Arial"/>
                        </a:rPr>
                        <a:t>AI-driven content summarization in PDFs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68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org.dita.html5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Inter" panose="020B0604020202020204" charset="0"/>
                          <a:cs typeface="Arial"/>
                          <a:sym typeface="Arial"/>
                        </a:rPr>
                        <a:t>AI-friendly structured web output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1831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org.dita.markdown</a:t>
                      </a:r>
                      <a:endParaRPr lang="en-IN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Inter" panose="020B0604020202020204" charset="0"/>
                          <a:cs typeface="Arial"/>
                          <a:sym typeface="Arial"/>
                        </a:rPr>
                        <a:t>Lightweight AI-ready format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3130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org.dita.json</a:t>
                      </a:r>
                      <a:endParaRPr lang="en-IN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Inter" panose="020B0604020202020204" charset="0"/>
                          <a:cs typeface="Arial"/>
                          <a:sym typeface="Arial"/>
                        </a:rPr>
                        <a:t>AI/NLP-ready structured format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2148261"/>
                  </a:ext>
                </a:extLst>
              </a:tr>
            </a:tbl>
          </a:graphicData>
        </a:graphic>
      </p:graphicFrame>
      <p:sp>
        <p:nvSpPr>
          <p:cNvPr id="3" name="Google Shape;47;p1">
            <a:extLst>
              <a:ext uri="{FF2B5EF4-FFF2-40B4-BE49-F238E27FC236}">
                <a16:creationId xmlns:a16="http://schemas.microsoft.com/office/drawing/2014/main" id="{F71A8660-80E1-0AF4-EA7A-8339E2DF8318}"/>
              </a:ext>
            </a:extLst>
          </p:cNvPr>
          <p:cNvSpPr txBox="1"/>
          <p:nvPr/>
        </p:nvSpPr>
        <p:spPr>
          <a:xfrm>
            <a:off x="1718610" y="6460192"/>
            <a:ext cx="10284030" cy="34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  <a:latin typeface="+mj-lt"/>
                <a:ea typeface="Inter"/>
                <a:cs typeface="Inter"/>
                <a:sym typeface="Inter"/>
              </a:rPr>
              <a:t>DITA-OT Day, 16 February 2025, Copenhagen</a:t>
            </a:r>
            <a:endParaRPr sz="1200" b="1" dirty="0">
              <a:solidFill>
                <a:schemeClr val="tx1"/>
              </a:solidFill>
              <a:latin typeface="+mj-lt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4122547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5">
          <a:extLst>
            <a:ext uri="{FF2B5EF4-FFF2-40B4-BE49-F238E27FC236}">
              <a16:creationId xmlns:a16="http://schemas.microsoft.com/office/drawing/2014/main" id="{3780B0F3-BADF-D819-75A9-1ED0A9204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>
            <a:extLst>
              <a:ext uri="{FF2B5EF4-FFF2-40B4-BE49-F238E27FC236}">
                <a16:creationId xmlns:a16="http://schemas.microsoft.com/office/drawing/2014/main" id="{B24B62DA-E15C-1737-DE2F-26B1DB2DD8A9}"/>
              </a:ext>
            </a:extLst>
          </p:cNvPr>
          <p:cNvSpPr txBox="1"/>
          <p:nvPr/>
        </p:nvSpPr>
        <p:spPr>
          <a:xfrm>
            <a:off x="340281" y="2747003"/>
            <a:ext cx="4456221" cy="957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US" sz="4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Final Thoughts</a:t>
            </a:r>
            <a:endParaRPr sz="4500" b="1" i="0" u="none" strike="noStrike" cap="none" dirty="0">
              <a:solidFill>
                <a:srgbClr val="0070C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8" name="Google Shape;208;p7">
            <a:extLst>
              <a:ext uri="{FF2B5EF4-FFF2-40B4-BE49-F238E27FC236}">
                <a16:creationId xmlns:a16="http://schemas.microsoft.com/office/drawing/2014/main" id="{9DA692F6-6DEC-B73C-A3F9-04702E1E12F2}"/>
              </a:ext>
            </a:extLst>
          </p:cNvPr>
          <p:cNvSpPr txBox="1"/>
          <p:nvPr/>
        </p:nvSpPr>
        <p:spPr>
          <a:xfrm>
            <a:off x="4682202" y="2569754"/>
            <a:ext cx="6947338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4013" indent="-285750" fontAlgn="base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IN" dirty="0">
                <a:latin typeface="+mn-lt"/>
                <a:ea typeface="Inter" panose="020B0604020202020204" charset="0"/>
              </a:rPr>
              <a:t>Retrieve structured content faster via modular DITA topics.</a:t>
            </a:r>
          </a:p>
          <a:p>
            <a:pPr marL="354013" indent="-285750" fontAlgn="base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IN" dirty="0">
                <a:latin typeface="+mn-lt"/>
                <a:ea typeface="Inter" panose="020B0604020202020204" charset="0"/>
              </a:rPr>
              <a:t>Avoid hallucinations by sourcing content from tagged, authoritative topics.</a:t>
            </a:r>
          </a:p>
          <a:p>
            <a:pPr marL="354013" indent="-285750" fontAlgn="base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IN" dirty="0">
                <a:latin typeface="+mn-lt"/>
                <a:ea typeface="Inter" panose="020B0604020202020204" charset="0"/>
              </a:rPr>
              <a:t>Improve AI-driven search and recommendations via metadata-rich indexing.</a:t>
            </a:r>
          </a:p>
          <a:p>
            <a:pPr marL="354013" indent="-285750" fontAlgn="base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IN" dirty="0">
                <a:latin typeface="+mn-lt"/>
                <a:ea typeface="Inter" panose="020B0604020202020204" charset="0"/>
              </a:rPr>
              <a:t>Generate intelligent responses using structured JSON and vectorized representations.</a:t>
            </a:r>
            <a:endParaRPr dirty="0">
              <a:latin typeface="+mn-lt"/>
              <a:ea typeface="Inter" panose="020B0604020202020204" charset="0"/>
              <a:sym typeface="Inter"/>
            </a:endParaRPr>
          </a:p>
        </p:txBody>
      </p:sp>
      <p:sp>
        <p:nvSpPr>
          <p:cNvPr id="210" name="Google Shape;210;p7">
            <a:extLst>
              <a:ext uri="{FF2B5EF4-FFF2-40B4-BE49-F238E27FC236}">
                <a16:creationId xmlns:a16="http://schemas.microsoft.com/office/drawing/2014/main" id="{A69AF07D-630E-05CF-AFE7-8FFCA3198C80}"/>
              </a:ext>
            </a:extLst>
          </p:cNvPr>
          <p:cNvSpPr txBox="1"/>
          <p:nvPr/>
        </p:nvSpPr>
        <p:spPr>
          <a:xfrm>
            <a:off x="4796502" y="1641408"/>
            <a:ext cx="69473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 leveraging DITA-OT’s structured framework, AI models can:</a:t>
            </a:r>
            <a:endParaRPr sz="2400" b="1" i="0" u="none" strike="noStrike" cap="none" dirty="0">
              <a:solidFill>
                <a:srgbClr val="0070C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47;p1">
            <a:extLst>
              <a:ext uri="{FF2B5EF4-FFF2-40B4-BE49-F238E27FC236}">
                <a16:creationId xmlns:a16="http://schemas.microsoft.com/office/drawing/2014/main" id="{A5A3B373-17AF-7E99-298A-7BBAF9F45027}"/>
              </a:ext>
            </a:extLst>
          </p:cNvPr>
          <p:cNvSpPr txBox="1"/>
          <p:nvPr/>
        </p:nvSpPr>
        <p:spPr>
          <a:xfrm>
            <a:off x="1718610" y="6460192"/>
            <a:ext cx="10284030" cy="34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  <a:latin typeface="+mj-lt"/>
                <a:ea typeface="Inter"/>
                <a:cs typeface="Inter"/>
                <a:sym typeface="Inter"/>
              </a:rPr>
              <a:t>DITA-OT Day, 16 February 2025, Copenhagen</a:t>
            </a:r>
            <a:endParaRPr sz="1200" b="1" dirty="0">
              <a:solidFill>
                <a:schemeClr val="tx1"/>
              </a:solidFill>
              <a:latin typeface="+mj-lt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4003318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/>
        </p:nvSpPr>
        <p:spPr>
          <a:xfrm>
            <a:off x="0" y="2387836"/>
            <a:ext cx="12192000" cy="268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US" sz="4500" b="1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Questions?</a:t>
            </a:r>
          </a:p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US" sz="4500" b="1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Suggestions?</a:t>
            </a:r>
          </a:p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endParaRPr sz="4500" b="1" i="0" u="none" strike="noStrike" cap="none" dirty="0">
              <a:solidFill>
                <a:schemeClr val="tx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47;p1">
            <a:extLst>
              <a:ext uri="{FF2B5EF4-FFF2-40B4-BE49-F238E27FC236}">
                <a16:creationId xmlns:a16="http://schemas.microsoft.com/office/drawing/2014/main" id="{F9CC6A0F-3A17-73A4-6C69-E3802230F17C}"/>
              </a:ext>
            </a:extLst>
          </p:cNvPr>
          <p:cNvSpPr txBox="1"/>
          <p:nvPr/>
        </p:nvSpPr>
        <p:spPr>
          <a:xfrm>
            <a:off x="1718610" y="6460192"/>
            <a:ext cx="10284030" cy="34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  <a:latin typeface="+mj-lt"/>
                <a:ea typeface="Inter"/>
                <a:cs typeface="Inter"/>
                <a:sym typeface="Inter"/>
              </a:rPr>
              <a:t>DITA-OT Day, 16 February 2025, Copenhagen</a:t>
            </a:r>
            <a:endParaRPr sz="1200" b="1" dirty="0">
              <a:solidFill>
                <a:schemeClr val="tx1"/>
              </a:solidFill>
              <a:latin typeface="+mj-lt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51656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/>
        </p:nvSpPr>
        <p:spPr>
          <a:xfrm>
            <a:off x="3941632" y="810496"/>
            <a:ext cx="4324335" cy="957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US" sz="4500" b="1" dirty="0">
                <a:solidFill>
                  <a:srgbClr val="FF0000"/>
                </a:solidFill>
                <a:latin typeface="Inter"/>
                <a:ea typeface="Inter"/>
                <a:cs typeface="Inter"/>
                <a:sym typeface="Inter"/>
              </a:rPr>
              <a:t>Thank you!</a:t>
            </a:r>
            <a:endParaRPr sz="4500" b="1" i="0" u="none" strike="noStrike" cap="none" dirty="0">
              <a:solidFill>
                <a:srgbClr val="FF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439;p22">
            <a:extLst>
              <a:ext uri="{FF2B5EF4-FFF2-40B4-BE49-F238E27FC236}">
                <a16:creationId xmlns:a16="http://schemas.microsoft.com/office/drawing/2014/main" id="{E9C5C8AD-5D9E-36D1-125C-0D2C9D10A93F}"/>
              </a:ext>
            </a:extLst>
          </p:cNvPr>
          <p:cNvSpPr txBox="1"/>
          <p:nvPr/>
        </p:nvSpPr>
        <p:spPr>
          <a:xfrm>
            <a:off x="3920490" y="1726223"/>
            <a:ext cx="4345477" cy="2876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b="1" dirty="0">
                <a:latin typeface="Inter"/>
                <a:ea typeface="Inter"/>
                <a:cs typeface="Inter"/>
                <a:sym typeface="Inter"/>
              </a:rPr>
              <a:t>Email</a:t>
            </a:r>
          </a:p>
          <a:p>
            <a:pPr marL="0" lvl="0" indent="0" algn="ctr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>
                <a:latin typeface="Inter"/>
                <a:ea typeface="Inter"/>
                <a:cs typeface="Inter"/>
                <a:sym typeface="Inter"/>
              </a:rPr>
              <a:t>info@metapercept.com </a:t>
            </a:r>
            <a:endParaRPr sz="1800"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 b="1" dirty="0">
                <a:latin typeface="Inter"/>
                <a:ea typeface="Inter"/>
                <a:cs typeface="Inter"/>
                <a:sym typeface="Inter"/>
              </a:rPr>
              <a:t>Phone</a:t>
            </a:r>
          </a:p>
          <a:p>
            <a:pPr marL="0" lvl="0" indent="0" algn="ctr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>
                <a:latin typeface="Inter"/>
                <a:ea typeface="Inter"/>
                <a:cs typeface="Inter"/>
                <a:sym typeface="Inter"/>
              </a:rPr>
              <a:t>+91-839-090-5726</a:t>
            </a:r>
          </a:p>
          <a:p>
            <a:pPr marL="0" lvl="0" indent="0" algn="ctr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>
                <a:latin typeface="Inter"/>
                <a:ea typeface="Inter"/>
                <a:cs typeface="Inter"/>
                <a:sym typeface="Inter"/>
              </a:rPr>
              <a:t>+91-742-096-5726</a:t>
            </a:r>
            <a:endParaRPr sz="1800"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buNone/>
            </a:pPr>
            <a:r>
              <a:rPr lang="en-US" sz="1800" b="1" dirty="0">
                <a:latin typeface="Inter"/>
                <a:ea typeface="Inter"/>
                <a:cs typeface="Inter"/>
                <a:sym typeface="Inter"/>
              </a:rPr>
              <a:t>Website</a:t>
            </a:r>
          </a:p>
          <a:p>
            <a:pPr marL="0" lvl="0" indent="0" algn="ctr" rtl="0">
              <a:lnSpc>
                <a:spcPct val="115000"/>
              </a:lnSpc>
              <a:buNone/>
            </a:pPr>
            <a:r>
              <a:rPr lang="en-US" sz="1800" dirty="0">
                <a:latin typeface="Inter"/>
                <a:ea typeface="Inter"/>
                <a:cs typeface="Inter"/>
                <a:sym typeface="Inter"/>
              </a:rPr>
              <a:t>https://metapercept.com</a:t>
            </a:r>
            <a:endParaRPr sz="1800"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Google Shape;47;p1">
            <a:extLst>
              <a:ext uri="{FF2B5EF4-FFF2-40B4-BE49-F238E27FC236}">
                <a16:creationId xmlns:a16="http://schemas.microsoft.com/office/drawing/2014/main" id="{18D92264-4173-359F-238E-F1B1DF08FF04}"/>
              </a:ext>
            </a:extLst>
          </p:cNvPr>
          <p:cNvSpPr txBox="1"/>
          <p:nvPr/>
        </p:nvSpPr>
        <p:spPr>
          <a:xfrm>
            <a:off x="1718610" y="6460192"/>
            <a:ext cx="10284030" cy="34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  <a:latin typeface="+mj-lt"/>
                <a:ea typeface="Inter"/>
                <a:cs typeface="Inter"/>
                <a:sym typeface="Inter"/>
              </a:rPr>
              <a:t>DITA-OT Day, 16 February 2025, Copenhagen</a:t>
            </a:r>
            <a:endParaRPr sz="1200" b="1" dirty="0">
              <a:solidFill>
                <a:schemeClr val="tx1"/>
              </a:solidFill>
              <a:latin typeface="+mj-lt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37376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768c57697_2_345"/>
          <p:cNvSpPr txBox="1"/>
          <p:nvPr/>
        </p:nvSpPr>
        <p:spPr>
          <a:xfrm>
            <a:off x="361922" y="2275648"/>
            <a:ext cx="39471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IN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Inter"/>
                <a:cs typeface="Inter"/>
                <a:sym typeface="Inter"/>
              </a:rPr>
              <a:t>About The Presenter</a:t>
            </a:r>
            <a:endParaRPr sz="450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7" name="Google Shape;77;g2c768c57697_2_345"/>
          <p:cNvSpPr txBox="1"/>
          <p:nvPr/>
        </p:nvSpPr>
        <p:spPr>
          <a:xfrm>
            <a:off x="4686272" y="3146424"/>
            <a:ext cx="357654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Inter"/>
                <a:cs typeface="Inter"/>
                <a:sym typeface="Inter"/>
              </a:rPr>
              <a:t>Amit Siddhartha</a:t>
            </a:r>
            <a:endParaRPr sz="24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8" name="Google Shape;78;g2c768c57697_2_345"/>
          <p:cNvSpPr txBox="1"/>
          <p:nvPr/>
        </p:nvSpPr>
        <p:spPr>
          <a:xfrm>
            <a:off x="4686273" y="3792714"/>
            <a:ext cx="7153107" cy="235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Inter"/>
                <a:cs typeface="Inter"/>
                <a:sym typeface="Inter"/>
              </a:rPr>
              <a:t>Amit is a technology enthusiast,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Inter"/>
                <a:cs typeface="Inter"/>
                <a:sym typeface="Inter"/>
              </a:rPr>
              <a:t>DITA-XML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Inter"/>
                <a:cs typeface="Inter"/>
                <a:sym typeface="Inter"/>
              </a:rPr>
              <a:t> evangelist, and a serial entrepreneur working in the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Inter"/>
                <a:cs typeface="Inter"/>
                <a:sym typeface="Inter"/>
              </a:rPr>
              <a:t>TechPub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Inter"/>
                <a:cs typeface="Inter"/>
                <a:sym typeface="Inter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Inter"/>
                <a:cs typeface="Inter"/>
                <a:sym typeface="Inter"/>
              </a:rPr>
              <a:t>EduTech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Inter"/>
                <a:cs typeface="Inter"/>
                <a:sym typeface="Inter"/>
              </a:rPr>
              <a:t>, and FinTech domains. Currently,  he is working as a CEO at METAPERCEPT TECHNOLOGY SERVICES (LLP).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Inter"/>
                <a:cs typeface="Inter"/>
                <a:sym typeface="Inter"/>
              </a:rPr>
              <a:t>Amit has worked in the Software Development, Information Architecture, DITA Implementation, and UI/UX areas offering various technological consulting to his clients across the globe.</a:t>
            </a:r>
            <a:endParaRPr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Inter"/>
              <a:cs typeface="Inter"/>
              <a:sym typeface="Inter"/>
            </a:endParaRPr>
          </a:p>
        </p:txBody>
      </p:sp>
      <p:sp>
        <p:nvSpPr>
          <p:cNvPr id="2" name="Google Shape;47;p1">
            <a:extLst>
              <a:ext uri="{FF2B5EF4-FFF2-40B4-BE49-F238E27FC236}">
                <a16:creationId xmlns:a16="http://schemas.microsoft.com/office/drawing/2014/main" id="{C7A2A83C-8343-F1A3-A20F-C8ED89EC626F}"/>
              </a:ext>
            </a:extLst>
          </p:cNvPr>
          <p:cNvSpPr txBox="1"/>
          <p:nvPr/>
        </p:nvSpPr>
        <p:spPr>
          <a:xfrm>
            <a:off x="1718610" y="6460192"/>
            <a:ext cx="10284030" cy="34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  <a:latin typeface="+mj-lt"/>
                <a:ea typeface="Inter"/>
                <a:cs typeface="Inter"/>
                <a:sym typeface="Inter"/>
              </a:rPr>
              <a:t>DITA-OT Day, 16 February 2025, Copenhagen</a:t>
            </a:r>
            <a:endParaRPr sz="1200" b="1" dirty="0">
              <a:solidFill>
                <a:schemeClr val="tx1"/>
              </a:solidFill>
              <a:latin typeface="+mj-lt"/>
              <a:ea typeface="Inter"/>
              <a:cs typeface="Inter"/>
              <a:sym typeface="Inter"/>
            </a:endParaRPr>
          </a:p>
        </p:txBody>
      </p:sp>
      <p:pic>
        <p:nvPicPr>
          <p:cNvPr id="5" name="Picture 4" descr="A person with glasses and a beard&#10;&#10;AI-generated content may be incorrect.">
            <a:extLst>
              <a:ext uri="{FF2B5EF4-FFF2-40B4-BE49-F238E27FC236}">
                <a16:creationId xmlns:a16="http://schemas.microsoft.com/office/drawing/2014/main" id="{8B17789C-E4CE-E62C-4F36-336654D90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793" y="1106805"/>
            <a:ext cx="1890572" cy="2162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457FBFBF-CEC1-1D41-EE4D-A9F1542E8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c768c57697_2_435">
            <a:extLst>
              <a:ext uri="{FF2B5EF4-FFF2-40B4-BE49-F238E27FC236}">
                <a16:creationId xmlns:a16="http://schemas.microsoft.com/office/drawing/2014/main" id="{0A2F1FBC-D585-E24C-81E0-0661B7E562D8}"/>
              </a:ext>
            </a:extLst>
          </p:cNvPr>
          <p:cNvSpPr txBox="1"/>
          <p:nvPr/>
        </p:nvSpPr>
        <p:spPr>
          <a:xfrm>
            <a:off x="4687310" y="778616"/>
            <a:ext cx="7209300" cy="93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+mj-lt"/>
                <a:ea typeface="Inter" panose="020B0604020202020204" charset="0"/>
                <a:cs typeface="Inter"/>
                <a:sym typeface="Inter"/>
              </a:rPr>
              <a:t>DITA-OT is a powerful tool for AI-ready content because it enables structured, metadata-rich content generation. Adopting AI-enabled DITA workflows enhances technical publications for search, recommendation, and contextual AI interactions.</a:t>
            </a:r>
            <a:endParaRPr dirty="0">
              <a:solidFill>
                <a:schemeClr val="dk1"/>
              </a:solidFill>
              <a:latin typeface="+mj-lt"/>
              <a:ea typeface="Inter" panose="020B0604020202020204" charset="0"/>
              <a:cs typeface="Inter"/>
              <a:sym typeface="Inter"/>
            </a:endParaRPr>
          </a:p>
        </p:txBody>
      </p:sp>
      <p:sp>
        <p:nvSpPr>
          <p:cNvPr id="56" name="Google Shape;56;g2c768c57697_2_435">
            <a:extLst>
              <a:ext uri="{FF2B5EF4-FFF2-40B4-BE49-F238E27FC236}">
                <a16:creationId xmlns:a16="http://schemas.microsoft.com/office/drawing/2014/main" id="{3A081BE1-85A3-EB25-97C8-A687B51F4D71}"/>
              </a:ext>
            </a:extLst>
          </p:cNvPr>
          <p:cNvSpPr txBox="1"/>
          <p:nvPr/>
        </p:nvSpPr>
        <p:spPr>
          <a:xfrm>
            <a:off x="352620" y="2012940"/>
            <a:ext cx="44214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Inter"/>
                <a:cs typeface="Inter"/>
                <a:sym typeface="Inter"/>
              </a:rPr>
              <a:t>About This Presentation</a:t>
            </a:r>
            <a:endParaRPr sz="4500" b="1" dirty="0">
              <a:solidFill>
                <a:schemeClr val="tx1">
                  <a:lumMod val="85000"/>
                  <a:lumOff val="15000"/>
                </a:schemeClr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9" name="Google Shape;59;g2c768c57697_2_435">
            <a:extLst>
              <a:ext uri="{FF2B5EF4-FFF2-40B4-BE49-F238E27FC236}">
                <a16:creationId xmlns:a16="http://schemas.microsoft.com/office/drawing/2014/main" id="{F65737D4-0B84-10D9-9BEC-FA416D277347}"/>
              </a:ext>
            </a:extLst>
          </p:cNvPr>
          <p:cNvSpPr txBox="1"/>
          <p:nvPr/>
        </p:nvSpPr>
        <p:spPr>
          <a:xfrm>
            <a:off x="4701506" y="2828856"/>
            <a:ext cx="7137873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4013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Inter"/>
              </a:rPr>
              <a:t>Why DITA-OT Matters in AI-driven Content</a:t>
            </a:r>
          </a:p>
          <a:p>
            <a:pPr marL="354013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Inter"/>
              </a:rPr>
              <a:t>Comparing DITA with Other Structured Formats</a:t>
            </a:r>
          </a:p>
          <a:p>
            <a:pPr marL="354013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Inter"/>
              </a:rPr>
              <a:t>Role of DITA in Enhancing AI-driven Content Retrieval</a:t>
            </a:r>
          </a:p>
          <a:p>
            <a:pPr marL="354013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Inter"/>
              </a:rPr>
              <a:t>Avoiding Hallucination in AI Responses with DITA</a:t>
            </a:r>
          </a:p>
          <a:p>
            <a:pPr marL="354013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Inter"/>
              </a:rPr>
              <a:t>Future Prospects and Conclusion</a:t>
            </a:r>
          </a:p>
        </p:txBody>
      </p:sp>
      <p:sp>
        <p:nvSpPr>
          <p:cNvPr id="60" name="Google Shape;60;g2c768c57697_2_435">
            <a:extLst>
              <a:ext uri="{FF2B5EF4-FFF2-40B4-BE49-F238E27FC236}">
                <a16:creationId xmlns:a16="http://schemas.microsoft.com/office/drawing/2014/main" id="{E1ED1130-7841-DDB0-055D-46282F9D58E5}"/>
              </a:ext>
            </a:extLst>
          </p:cNvPr>
          <p:cNvSpPr txBox="1"/>
          <p:nvPr/>
        </p:nvSpPr>
        <p:spPr>
          <a:xfrm>
            <a:off x="4701506" y="2171161"/>
            <a:ext cx="7325620" cy="38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Inter"/>
                <a:cs typeface="Inter"/>
                <a:sym typeface="Inter"/>
              </a:rPr>
              <a:t>Key takeaways – Enhancing DITA-OT through</a:t>
            </a:r>
            <a:endParaRPr sz="25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47;p1">
            <a:extLst>
              <a:ext uri="{FF2B5EF4-FFF2-40B4-BE49-F238E27FC236}">
                <a16:creationId xmlns:a16="http://schemas.microsoft.com/office/drawing/2014/main" id="{FA1E4F0F-1217-1EB8-2E43-EE071F7A8C51}"/>
              </a:ext>
            </a:extLst>
          </p:cNvPr>
          <p:cNvSpPr txBox="1"/>
          <p:nvPr/>
        </p:nvSpPr>
        <p:spPr>
          <a:xfrm>
            <a:off x="1718610" y="6460192"/>
            <a:ext cx="10284030" cy="34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  <a:latin typeface="+mj-lt"/>
                <a:ea typeface="Inter"/>
                <a:cs typeface="Inter"/>
                <a:sym typeface="Inter"/>
              </a:rPr>
              <a:t>DITA-OT Day, 16 February 2025, Copenhagen</a:t>
            </a:r>
            <a:endParaRPr sz="1200" b="1" dirty="0">
              <a:solidFill>
                <a:schemeClr val="tx1"/>
              </a:solidFill>
              <a:latin typeface="+mj-lt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71682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D2EA7550-C3A2-5C7A-E07F-ADC39C302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c768c57697_2_435">
            <a:extLst>
              <a:ext uri="{FF2B5EF4-FFF2-40B4-BE49-F238E27FC236}">
                <a16:creationId xmlns:a16="http://schemas.microsoft.com/office/drawing/2014/main" id="{4DBE992E-470C-7306-C394-BAEC6CD8C3CD}"/>
              </a:ext>
            </a:extLst>
          </p:cNvPr>
          <p:cNvSpPr txBox="1"/>
          <p:nvPr/>
        </p:nvSpPr>
        <p:spPr>
          <a:xfrm>
            <a:off x="4701506" y="1351528"/>
            <a:ext cx="7209300" cy="121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+mj-lt"/>
                <a:ea typeface="Inter" panose="020B0604020202020204" charset="0"/>
                <a:cs typeface="Inter"/>
                <a:sym typeface="Inter"/>
              </a:rPr>
              <a:t>Accurate retrieval and hallucination-free responses, the content must be structured, modular, metadata-rich, and version-controlled. DITA-OT provides a well-organized content framework that ensures LLMs retrieve and generate fact-based, reliable responses. Some key reasons why DITA-OT is the best choice for feeding LLMs.</a:t>
            </a:r>
            <a:endParaRPr dirty="0">
              <a:solidFill>
                <a:schemeClr val="dk1"/>
              </a:solidFill>
              <a:latin typeface="+mj-lt"/>
              <a:ea typeface="Inter" panose="020B0604020202020204" charset="0"/>
              <a:cs typeface="Inter"/>
              <a:sym typeface="Inter"/>
            </a:endParaRPr>
          </a:p>
        </p:txBody>
      </p:sp>
      <p:sp>
        <p:nvSpPr>
          <p:cNvPr id="56" name="Google Shape;56;g2c768c57697_2_435">
            <a:extLst>
              <a:ext uri="{FF2B5EF4-FFF2-40B4-BE49-F238E27FC236}">
                <a16:creationId xmlns:a16="http://schemas.microsoft.com/office/drawing/2014/main" id="{17D1DBEE-91ED-8E4D-56CA-98D329D5CA6D}"/>
              </a:ext>
            </a:extLst>
          </p:cNvPr>
          <p:cNvSpPr txBox="1"/>
          <p:nvPr/>
        </p:nvSpPr>
        <p:spPr>
          <a:xfrm>
            <a:off x="352620" y="2012940"/>
            <a:ext cx="44214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Inter"/>
                <a:cs typeface="Inter"/>
                <a:sym typeface="Inter"/>
              </a:rPr>
              <a:t>LLMs and Hallucinations</a:t>
            </a:r>
            <a:endParaRPr sz="4500" b="1" dirty="0">
              <a:solidFill>
                <a:schemeClr val="tx1">
                  <a:lumMod val="85000"/>
                  <a:lumOff val="15000"/>
                </a:schemeClr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9" name="Google Shape;59;g2c768c57697_2_435">
            <a:extLst>
              <a:ext uri="{FF2B5EF4-FFF2-40B4-BE49-F238E27FC236}">
                <a16:creationId xmlns:a16="http://schemas.microsoft.com/office/drawing/2014/main" id="{58845A7A-7F32-4855-D462-C5C60ECFCF34}"/>
              </a:ext>
            </a:extLst>
          </p:cNvPr>
          <p:cNvSpPr txBox="1"/>
          <p:nvPr/>
        </p:nvSpPr>
        <p:spPr>
          <a:xfrm>
            <a:off x="4701506" y="2828856"/>
            <a:ext cx="7137873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4013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Inter"/>
              </a:rPr>
              <a:t>Content Granularity Prevents Information Overload</a:t>
            </a:r>
          </a:p>
          <a:p>
            <a:pPr marL="354013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Inter"/>
              </a:rPr>
              <a:t>Topic-Based Organization for Intent-based Retrieval</a:t>
            </a:r>
          </a:p>
          <a:p>
            <a:pPr marL="354013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Inter"/>
              </a:rPr>
              <a:t>Defined Information Types for Better Contextual Understanding</a:t>
            </a:r>
          </a:p>
          <a:p>
            <a:pPr marL="354013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Inter"/>
              </a:rPr>
              <a:t>Rich Metadata Improves AI Retrieval Accuracy</a:t>
            </a:r>
          </a:p>
          <a:p>
            <a:pPr marL="354013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Inter"/>
              </a:rPr>
              <a:t>DITA Indexing Enhances AI-powered Search</a:t>
            </a:r>
          </a:p>
          <a:p>
            <a:pPr marL="354013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Inter"/>
              </a:rPr>
              <a:t>DITA-OT Supports AI-Friendly JSON Outputs</a:t>
            </a:r>
          </a:p>
          <a:p>
            <a:pPr marL="354013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Inter"/>
              </a:rPr>
              <a:t>Improves RAG (Retrieval-Augmented Generation) Efficiency</a:t>
            </a:r>
          </a:p>
        </p:txBody>
      </p:sp>
      <p:sp>
        <p:nvSpPr>
          <p:cNvPr id="2" name="Google Shape;210;p7">
            <a:extLst>
              <a:ext uri="{FF2B5EF4-FFF2-40B4-BE49-F238E27FC236}">
                <a16:creationId xmlns:a16="http://schemas.microsoft.com/office/drawing/2014/main" id="{CFD35762-B2FF-19AE-4715-102C515F633D}"/>
              </a:ext>
            </a:extLst>
          </p:cNvPr>
          <p:cNvSpPr txBox="1"/>
          <p:nvPr/>
        </p:nvSpPr>
        <p:spPr>
          <a:xfrm>
            <a:off x="4701506" y="763654"/>
            <a:ext cx="674157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Inter"/>
                <a:cs typeface="Inter"/>
                <a:sym typeface="Inter"/>
              </a:rPr>
              <a:t>How DITA Is Suitable For </a:t>
            </a: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Inter"/>
                <a:cs typeface="Inter"/>
                <a:sym typeface="Inter"/>
              </a:rPr>
              <a:t>AI Enablement?</a:t>
            </a:r>
            <a:endParaRPr sz="24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Google Shape;47;p1">
            <a:extLst>
              <a:ext uri="{FF2B5EF4-FFF2-40B4-BE49-F238E27FC236}">
                <a16:creationId xmlns:a16="http://schemas.microsoft.com/office/drawing/2014/main" id="{F986EA42-56F3-5AF8-709B-34E7465080F5}"/>
              </a:ext>
            </a:extLst>
          </p:cNvPr>
          <p:cNvSpPr txBox="1"/>
          <p:nvPr/>
        </p:nvSpPr>
        <p:spPr>
          <a:xfrm>
            <a:off x="1718610" y="6460192"/>
            <a:ext cx="10284030" cy="34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  <a:latin typeface="+mj-lt"/>
                <a:ea typeface="Inter"/>
                <a:cs typeface="Inter"/>
                <a:sym typeface="Inter"/>
              </a:rPr>
              <a:t>DITA-OT Day, 16 February 2025, Copenhagen</a:t>
            </a:r>
            <a:endParaRPr sz="1200" b="1" dirty="0">
              <a:solidFill>
                <a:schemeClr val="tx1"/>
              </a:solidFill>
              <a:latin typeface="+mj-lt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30396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/>
        </p:nvSpPr>
        <p:spPr>
          <a:xfrm>
            <a:off x="204029" y="0"/>
            <a:ext cx="10323001" cy="957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US" sz="4500" b="1" i="0" u="none" strike="noStrike" dirty="0">
                <a:solidFill>
                  <a:srgbClr val="000000"/>
                </a:solidFill>
                <a:effectLst/>
                <a:latin typeface="Inter" panose="020B0604020202020204" charset="0"/>
                <a:ea typeface="Inter" panose="020B0604020202020204" charset="0"/>
              </a:rPr>
              <a:t>DITA vs. Other Structured Formats</a:t>
            </a:r>
            <a:endParaRPr sz="4500" b="1" i="0" u="none" strike="noStrike" cap="none" dirty="0">
              <a:solidFill>
                <a:srgbClr val="FF0000"/>
              </a:solidFill>
              <a:latin typeface="Inter" panose="020B0604020202020204" charset="0"/>
              <a:ea typeface="Inter" panose="020B0604020202020204" charset="0"/>
              <a:cs typeface="Inter"/>
              <a:sym typeface="Inter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A3E58C-6681-C278-7E7E-A186413DD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53991"/>
              </p:ext>
            </p:extLst>
          </p:nvPr>
        </p:nvGraphicFramePr>
        <p:xfrm>
          <a:off x="889635" y="957914"/>
          <a:ext cx="10412730" cy="522571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36445">
                  <a:extLst>
                    <a:ext uri="{9D8B030D-6E8A-4147-A177-3AD203B41FA5}">
                      <a16:colId xmlns:a16="http://schemas.microsoft.com/office/drawing/2014/main" val="2827089272"/>
                    </a:ext>
                  </a:extLst>
                </a:gridCol>
                <a:gridCol w="2128647">
                  <a:extLst>
                    <a:ext uri="{9D8B030D-6E8A-4147-A177-3AD203B41FA5}">
                      <a16:colId xmlns:a16="http://schemas.microsoft.com/office/drawing/2014/main" val="2180878286"/>
                    </a:ext>
                  </a:extLst>
                </a:gridCol>
                <a:gridCol w="2082546">
                  <a:extLst>
                    <a:ext uri="{9D8B030D-6E8A-4147-A177-3AD203B41FA5}">
                      <a16:colId xmlns:a16="http://schemas.microsoft.com/office/drawing/2014/main" val="1122595138"/>
                    </a:ext>
                  </a:extLst>
                </a:gridCol>
                <a:gridCol w="2082546">
                  <a:extLst>
                    <a:ext uri="{9D8B030D-6E8A-4147-A177-3AD203B41FA5}">
                      <a16:colId xmlns:a16="http://schemas.microsoft.com/office/drawing/2014/main" val="4038030565"/>
                    </a:ext>
                  </a:extLst>
                </a:gridCol>
                <a:gridCol w="2082546">
                  <a:extLst>
                    <a:ext uri="{9D8B030D-6E8A-4147-A177-3AD203B41FA5}">
                      <a16:colId xmlns:a16="http://schemas.microsoft.com/office/drawing/2014/main" val="45093152"/>
                    </a:ext>
                  </a:extLst>
                </a:gridCol>
              </a:tblGrid>
              <a:tr h="538319">
                <a:tc>
                  <a:txBody>
                    <a:bodyPr/>
                    <a:lstStyle/>
                    <a:p>
                      <a:pPr rtl="0" fontAlgn="t"/>
                      <a:r>
                        <a:rPr lang="en-IN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Feature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DITA-OT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Markdown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DocBook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Custom JSON/XML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15427631"/>
                  </a:ext>
                </a:extLst>
              </a:tr>
              <a:tr h="781233">
                <a:tc>
                  <a:txBody>
                    <a:bodyPr/>
                    <a:lstStyle/>
                    <a:p>
                      <a:pPr rtl="0" fontAlgn="t"/>
                      <a:r>
                        <a:rPr lang="en-IN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Modularity</a:t>
                      </a:r>
                      <a:endParaRPr lang="en-IN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81257380"/>
                  </a:ext>
                </a:extLst>
              </a:tr>
              <a:tr h="781233">
                <a:tc>
                  <a:txBody>
                    <a:bodyPr/>
                    <a:lstStyle/>
                    <a:p>
                      <a:pPr rtl="0" fontAlgn="t"/>
                      <a:r>
                        <a:rPr lang="en-IN" sz="14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Reusability</a:t>
                      </a:r>
                      <a:endParaRPr lang="en-IN" sz="140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826848147"/>
                  </a:ext>
                </a:extLst>
              </a:tr>
              <a:tr h="781233">
                <a:tc>
                  <a:txBody>
                    <a:bodyPr/>
                    <a:lstStyle/>
                    <a:p>
                      <a:pPr rtl="0" fontAlgn="t"/>
                      <a:r>
                        <a:rPr lang="en-IN" sz="14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Metadata Support</a:t>
                      </a:r>
                      <a:endParaRPr lang="en-IN" sz="140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410379648"/>
                  </a:ext>
                </a:extLst>
              </a:tr>
              <a:tr h="781233">
                <a:tc>
                  <a:txBody>
                    <a:bodyPr/>
                    <a:lstStyle/>
                    <a:p>
                      <a:pPr rtl="0" fontAlgn="t"/>
                      <a:r>
                        <a:rPr lang="en-IN" sz="14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AI Ready Structuring</a:t>
                      </a:r>
                      <a:endParaRPr lang="en-IN" sz="140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752679486"/>
                  </a:ext>
                </a:extLst>
              </a:tr>
              <a:tr h="781233">
                <a:tc>
                  <a:txBody>
                    <a:bodyPr/>
                    <a:lstStyle/>
                    <a:p>
                      <a:pPr rtl="0" fontAlgn="t"/>
                      <a:r>
                        <a:rPr lang="en-IN" sz="14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Specialization &amp; Extensibility</a:t>
                      </a:r>
                      <a:endParaRPr lang="en-IN" sz="140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894110519"/>
                  </a:ext>
                </a:extLst>
              </a:tr>
              <a:tr h="781233">
                <a:tc>
                  <a:txBody>
                    <a:bodyPr/>
                    <a:lstStyle/>
                    <a:p>
                      <a:pPr rtl="0" fontAlgn="t"/>
                      <a:r>
                        <a:rPr lang="en-IN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AI Content Processing</a:t>
                      </a:r>
                      <a:endParaRPr lang="en-IN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620936605"/>
                  </a:ext>
                </a:extLst>
              </a:tr>
            </a:tbl>
          </a:graphicData>
        </a:graphic>
      </p:graphicFrame>
      <p:pic>
        <p:nvPicPr>
          <p:cNvPr id="7" name="Picture 6" descr="A green circle with a white check mark&#10;&#10;AI-generated content may be incorrect.">
            <a:extLst>
              <a:ext uri="{FF2B5EF4-FFF2-40B4-BE49-F238E27FC236}">
                <a16:creationId xmlns:a16="http://schemas.microsoft.com/office/drawing/2014/main" id="{C9B8E7C5-A1B2-F04D-884F-8A453BE55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066" y="1692718"/>
            <a:ext cx="446220" cy="446220"/>
          </a:xfrm>
          <a:prstGeom prst="rect">
            <a:avLst/>
          </a:prstGeom>
        </p:spPr>
      </p:pic>
      <p:pic>
        <p:nvPicPr>
          <p:cNvPr id="8" name="Picture 7" descr="A green circle with a white check mark&#10;&#10;AI-generated content may be incorrect.">
            <a:extLst>
              <a:ext uri="{FF2B5EF4-FFF2-40B4-BE49-F238E27FC236}">
                <a16:creationId xmlns:a16="http://schemas.microsoft.com/office/drawing/2014/main" id="{0C0F55AB-5022-793F-2E15-940873797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066" y="2427522"/>
            <a:ext cx="446220" cy="446220"/>
          </a:xfrm>
          <a:prstGeom prst="rect">
            <a:avLst/>
          </a:prstGeom>
        </p:spPr>
      </p:pic>
      <p:pic>
        <p:nvPicPr>
          <p:cNvPr id="9" name="Picture 8" descr="A green circle with a white check mark&#10;&#10;AI-generated content may be incorrect.">
            <a:extLst>
              <a:ext uri="{FF2B5EF4-FFF2-40B4-BE49-F238E27FC236}">
                <a16:creationId xmlns:a16="http://schemas.microsoft.com/office/drawing/2014/main" id="{E24CE3A1-9E09-FB95-CFD2-023C29161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066" y="3265332"/>
            <a:ext cx="446220" cy="446220"/>
          </a:xfrm>
          <a:prstGeom prst="rect">
            <a:avLst/>
          </a:prstGeom>
        </p:spPr>
      </p:pic>
      <p:pic>
        <p:nvPicPr>
          <p:cNvPr id="10" name="Picture 9" descr="A green circle with a white check mark&#10;&#10;AI-generated content may be incorrect.">
            <a:extLst>
              <a:ext uri="{FF2B5EF4-FFF2-40B4-BE49-F238E27FC236}">
                <a16:creationId xmlns:a16="http://schemas.microsoft.com/office/drawing/2014/main" id="{6D118844-9F9D-75C5-67DB-41C52FA72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066" y="4000136"/>
            <a:ext cx="446220" cy="446220"/>
          </a:xfrm>
          <a:prstGeom prst="rect">
            <a:avLst/>
          </a:prstGeom>
        </p:spPr>
      </p:pic>
      <p:pic>
        <p:nvPicPr>
          <p:cNvPr id="13" name="Picture 12" descr="A green circle with a white check mark&#10;&#10;AI-generated content may be incorrect.">
            <a:extLst>
              <a:ext uri="{FF2B5EF4-FFF2-40B4-BE49-F238E27FC236}">
                <a16:creationId xmlns:a16="http://schemas.microsoft.com/office/drawing/2014/main" id="{A3E92857-F35E-B4C1-91A6-37C314F0D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066" y="4835052"/>
            <a:ext cx="446220" cy="446220"/>
          </a:xfrm>
          <a:prstGeom prst="rect">
            <a:avLst/>
          </a:prstGeom>
        </p:spPr>
      </p:pic>
      <p:pic>
        <p:nvPicPr>
          <p:cNvPr id="14" name="Picture 13" descr="A green circle with a white check mark&#10;&#10;AI-generated content may be incorrect.">
            <a:extLst>
              <a:ext uri="{FF2B5EF4-FFF2-40B4-BE49-F238E27FC236}">
                <a16:creationId xmlns:a16="http://schemas.microsoft.com/office/drawing/2014/main" id="{D6ED4A44-F123-627C-B7EF-D817EFC4C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066" y="5569856"/>
            <a:ext cx="446220" cy="446220"/>
          </a:xfrm>
          <a:prstGeom prst="rect">
            <a:avLst/>
          </a:prstGeom>
        </p:spPr>
      </p:pic>
      <p:pic>
        <p:nvPicPr>
          <p:cNvPr id="15" name="Picture 14" descr="A green circle with a white check mark&#10;&#10;AI-generated content may be incorrect.">
            <a:extLst>
              <a:ext uri="{FF2B5EF4-FFF2-40B4-BE49-F238E27FC236}">
                <a16:creationId xmlns:a16="http://schemas.microsoft.com/office/drawing/2014/main" id="{943E2368-3F52-B05D-0334-4DB6E3DCF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18" y="3254513"/>
            <a:ext cx="446220" cy="446220"/>
          </a:xfrm>
          <a:prstGeom prst="rect">
            <a:avLst/>
          </a:prstGeom>
        </p:spPr>
      </p:pic>
      <p:pic>
        <p:nvPicPr>
          <p:cNvPr id="16" name="Picture 15" descr="A green circle with a white check mark&#10;&#10;AI-generated content may be incorrect.">
            <a:extLst>
              <a:ext uri="{FF2B5EF4-FFF2-40B4-BE49-F238E27FC236}">
                <a16:creationId xmlns:a16="http://schemas.microsoft.com/office/drawing/2014/main" id="{1B3B887A-EFC1-AAFA-66AA-C31D21B2B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198" y="3254513"/>
            <a:ext cx="446220" cy="446220"/>
          </a:xfrm>
          <a:prstGeom prst="rect">
            <a:avLst/>
          </a:prstGeom>
        </p:spPr>
      </p:pic>
      <p:pic>
        <p:nvPicPr>
          <p:cNvPr id="17" name="Picture 16" descr="A green circle with a white check mark&#10;&#10;AI-generated content may be incorrect.">
            <a:extLst>
              <a:ext uri="{FF2B5EF4-FFF2-40B4-BE49-F238E27FC236}">
                <a16:creationId xmlns:a16="http://schemas.microsoft.com/office/drawing/2014/main" id="{7E3785EA-9126-88B1-91B9-CF7A8DB76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628" y="4080098"/>
            <a:ext cx="446220" cy="446220"/>
          </a:xfrm>
          <a:prstGeom prst="rect">
            <a:avLst/>
          </a:prstGeom>
        </p:spPr>
      </p:pic>
      <p:pic>
        <p:nvPicPr>
          <p:cNvPr id="18" name="Picture 17" descr="A green circle with a white check mark&#10;&#10;AI-generated content may be incorrect.">
            <a:extLst>
              <a:ext uri="{FF2B5EF4-FFF2-40B4-BE49-F238E27FC236}">
                <a16:creationId xmlns:a16="http://schemas.microsoft.com/office/drawing/2014/main" id="{24B601BA-84F0-8BEB-B03A-2483574D1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628" y="4818359"/>
            <a:ext cx="446220" cy="446220"/>
          </a:xfrm>
          <a:prstGeom prst="rect">
            <a:avLst/>
          </a:prstGeom>
        </p:spPr>
      </p:pic>
      <p:pic>
        <p:nvPicPr>
          <p:cNvPr id="23" name="Picture 22" descr="A green circle with a white check mark&#10;&#10;AI-generated content may be incorrect.">
            <a:extLst>
              <a:ext uri="{FF2B5EF4-FFF2-40B4-BE49-F238E27FC236}">
                <a16:creationId xmlns:a16="http://schemas.microsoft.com/office/drawing/2014/main" id="{D8CE0B2D-E745-A426-9EC1-1739E6C03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18" y="1659994"/>
            <a:ext cx="446220" cy="446220"/>
          </a:xfrm>
          <a:prstGeom prst="rect">
            <a:avLst/>
          </a:prstGeom>
        </p:spPr>
      </p:pic>
      <p:pic>
        <p:nvPicPr>
          <p:cNvPr id="24" name="Picture 23" descr="A green circle with a white check mark&#10;&#10;AI-generated content may be incorrect.">
            <a:extLst>
              <a:ext uri="{FF2B5EF4-FFF2-40B4-BE49-F238E27FC236}">
                <a16:creationId xmlns:a16="http://schemas.microsoft.com/office/drawing/2014/main" id="{20820960-E945-262D-19BD-8619B3DCC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628" y="1686701"/>
            <a:ext cx="446220" cy="446220"/>
          </a:xfrm>
          <a:prstGeom prst="rect">
            <a:avLst/>
          </a:prstGeom>
        </p:spPr>
      </p:pic>
      <p:pic>
        <p:nvPicPr>
          <p:cNvPr id="25" name="Picture 24" descr="A green circle with a white check mark&#10;&#10;AI-generated content may be incorrect.">
            <a:extLst>
              <a:ext uri="{FF2B5EF4-FFF2-40B4-BE49-F238E27FC236}">
                <a16:creationId xmlns:a16="http://schemas.microsoft.com/office/drawing/2014/main" id="{959B852D-FE74-47B6-0379-C0387847F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18" y="3982822"/>
            <a:ext cx="446220" cy="446220"/>
          </a:xfrm>
          <a:prstGeom prst="rect">
            <a:avLst/>
          </a:prstGeom>
        </p:spPr>
      </p:pic>
      <p:pic>
        <p:nvPicPr>
          <p:cNvPr id="26" name="Picture 25" descr="A green circle with a white check mark&#10;&#10;AI-generated content may be incorrect.">
            <a:extLst>
              <a:ext uri="{FF2B5EF4-FFF2-40B4-BE49-F238E27FC236}">
                <a16:creationId xmlns:a16="http://schemas.microsoft.com/office/drawing/2014/main" id="{A715A8C8-DEB0-C03D-C45D-943950E5B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18" y="4808931"/>
            <a:ext cx="446220" cy="446220"/>
          </a:xfrm>
          <a:prstGeom prst="rect">
            <a:avLst/>
          </a:prstGeom>
        </p:spPr>
      </p:pic>
      <p:pic>
        <p:nvPicPr>
          <p:cNvPr id="27" name="Picture 26" descr="A green circle with a white check mark&#10;&#10;AI-generated content may be incorrect.">
            <a:extLst>
              <a:ext uri="{FF2B5EF4-FFF2-40B4-BE49-F238E27FC236}">
                <a16:creationId xmlns:a16="http://schemas.microsoft.com/office/drawing/2014/main" id="{76D3127E-688E-85A9-4828-DE763DE70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18" y="5546966"/>
            <a:ext cx="446220" cy="446220"/>
          </a:xfrm>
          <a:prstGeom prst="rect">
            <a:avLst/>
          </a:prstGeom>
        </p:spPr>
      </p:pic>
      <p:pic>
        <p:nvPicPr>
          <p:cNvPr id="29" name="Picture 28" descr="A red circle with a white x in it&#10;&#10;AI-generated content may be incorrect.">
            <a:extLst>
              <a:ext uri="{FF2B5EF4-FFF2-40B4-BE49-F238E27FC236}">
                <a16:creationId xmlns:a16="http://schemas.microsoft.com/office/drawing/2014/main" id="{217C3EA9-7147-13FE-A29E-D9B9EE8A6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822" y="1637104"/>
            <a:ext cx="526356" cy="469110"/>
          </a:xfrm>
          <a:prstGeom prst="rect">
            <a:avLst/>
          </a:prstGeom>
        </p:spPr>
      </p:pic>
      <p:pic>
        <p:nvPicPr>
          <p:cNvPr id="30" name="Picture 29" descr="A red circle with a white x in it&#10;&#10;AI-generated content may be incorrect.">
            <a:extLst>
              <a:ext uri="{FF2B5EF4-FFF2-40B4-BE49-F238E27FC236}">
                <a16:creationId xmlns:a16="http://schemas.microsoft.com/office/drawing/2014/main" id="{27954914-FD12-E5CD-31C4-066570368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822" y="2386584"/>
            <a:ext cx="526356" cy="469110"/>
          </a:xfrm>
          <a:prstGeom prst="rect">
            <a:avLst/>
          </a:prstGeom>
        </p:spPr>
      </p:pic>
      <p:pic>
        <p:nvPicPr>
          <p:cNvPr id="31" name="Picture 30" descr="A red circle with a white x in it&#10;&#10;AI-generated content may be incorrect.">
            <a:extLst>
              <a:ext uri="{FF2B5EF4-FFF2-40B4-BE49-F238E27FC236}">
                <a16:creationId xmlns:a16="http://schemas.microsoft.com/office/drawing/2014/main" id="{D055FFF6-6318-98AA-687F-00099F63F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822" y="3227766"/>
            <a:ext cx="526356" cy="469110"/>
          </a:xfrm>
          <a:prstGeom prst="rect">
            <a:avLst/>
          </a:prstGeom>
        </p:spPr>
      </p:pic>
      <p:pic>
        <p:nvPicPr>
          <p:cNvPr id="32" name="Picture 31" descr="A red circle with a white x in it&#10;&#10;AI-generated content may be incorrect.">
            <a:extLst>
              <a:ext uri="{FF2B5EF4-FFF2-40B4-BE49-F238E27FC236}">
                <a16:creationId xmlns:a16="http://schemas.microsoft.com/office/drawing/2014/main" id="{C4DF5FAE-24DD-00EB-2012-D5413DABA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822" y="3977246"/>
            <a:ext cx="526356" cy="469110"/>
          </a:xfrm>
          <a:prstGeom prst="rect">
            <a:avLst/>
          </a:prstGeom>
        </p:spPr>
      </p:pic>
      <p:pic>
        <p:nvPicPr>
          <p:cNvPr id="33" name="Picture 32" descr="A red circle with a white x in it&#10;&#10;AI-generated content may be incorrect.">
            <a:extLst>
              <a:ext uri="{FF2B5EF4-FFF2-40B4-BE49-F238E27FC236}">
                <a16:creationId xmlns:a16="http://schemas.microsoft.com/office/drawing/2014/main" id="{87711B41-4AD6-D672-7D7D-0694B4250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822" y="4797486"/>
            <a:ext cx="526356" cy="469110"/>
          </a:xfrm>
          <a:prstGeom prst="rect">
            <a:avLst/>
          </a:prstGeom>
        </p:spPr>
      </p:pic>
      <p:pic>
        <p:nvPicPr>
          <p:cNvPr id="34" name="Picture 33" descr="A red circle with a white x in it&#10;&#10;AI-generated content may be incorrect.">
            <a:extLst>
              <a:ext uri="{FF2B5EF4-FFF2-40B4-BE49-F238E27FC236}">
                <a16:creationId xmlns:a16="http://schemas.microsoft.com/office/drawing/2014/main" id="{2C3F426C-D7E2-7378-517C-B2C4CAA52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822" y="5546966"/>
            <a:ext cx="526356" cy="469110"/>
          </a:xfrm>
          <a:prstGeom prst="rect">
            <a:avLst/>
          </a:prstGeom>
        </p:spPr>
      </p:pic>
      <p:pic>
        <p:nvPicPr>
          <p:cNvPr id="35" name="Picture 34" descr="A red circle with a white x in it&#10;&#10;AI-generated content may be incorrect.">
            <a:extLst>
              <a:ext uri="{FF2B5EF4-FFF2-40B4-BE49-F238E27FC236}">
                <a16:creationId xmlns:a16="http://schemas.microsoft.com/office/drawing/2014/main" id="{80E22C8F-6ECC-B8E5-6D07-3426E3462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130" y="2399896"/>
            <a:ext cx="526356" cy="469110"/>
          </a:xfrm>
          <a:prstGeom prst="rect">
            <a:avLst/>
          </a:prstGeom>
        </p:spPr>
      </p:pic>
      <p:pic>
        <p:nvPicPr>
          <p:cNvPr id="36" name="Picture 35" descr="A red circle with a white x in it&#10;&#10;AI-generated content may be incorrect.">
            <a:extLst>
              <a:ext uri="{FF2B5EF4-FFF2-40B4-BE49-F238E27FC236}">
                <a16:creationId xmlns:a16="http://schemas.microsoft.com/office/drawing/2014/main" id="{F1D54829-11EB-EFDB-3CD8-45DDE812D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350" y="2448513"/>
            <a:ext cx="526356" cy="469110"/>
          </a:xfrm>
          <a:prstGeom prst="rect">
            <a:avLst/>
          </a:prstGeom>
        </p:spPr>
      </p:pic>
      <p:pic>
        <p:nvPicPr>
          <p:cNvPr id="37" name="Picture 36" descr="A red circle with a white x in it&#10;&#10;AI-generated content may be incorrect.">
            <a:extLst>
              <a:ext uri="{FF2B5EF4-FFF2-40B4-BE49-F238E27FC236}">
                <a16:creationId xmlns:a16="http://schemas.microsoft.com/office/drawing/2014/main" id="{CE422B0D-0C51-E3C5-CF73-B0B6D650C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3560" y="5558411"/>
            <a:ext cx="526356" cy="469110"/>
          </a:xfrm>
          <a:prstGeom prst="rect">
            <a:avLst/>
          </a:prstGeom>
        </p:spPr>
      </p:pic>
      <p:sp>
        <p:nvSpPr>
          <p:cNvPr id="2" name="Google Shape;47;p1">
            <a:extLst>
              <a:ext uri="{FF2B5EF4-FFF2-40B4-BE49-F238E27FC236}">
                <a16:creationId xmlns:a16="http://schemas.microsoft.com/office/drawing/2014/main" id="{68EFD89A-8D04-2DE1-9C1B-7C1B84BBF90F}"/>
              </a:ext>
            </a:extLst>
          </p:cNvPr>
          <p:cNvSpPr txBox="1"/>
          <p:nvPr/>
        </p:nvSpPr>
        <p:spPr>
          <a:xfrm>
            <a:off x="1718610" y="6460192"/>
            <a:ext cx="10284030" cy="34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  <a:latin typeface="+mj-lt"/>
                <a:ea typeface="Inter"/>
                <a:cs typeface="Inter"/>
                <a:sym typeface="Inter"/>
              </a:rPr>
              <a:t>DITA-OT Day, 16 February 2025, Copenhagen</a:t>
            </a:r>
            <a:endParaRPr sz="1200" b="1" dirty="0">
              <a:solidFill>
                <a:schemeClr val="tx1"/>
              </a:solidFill>
              <a:latin typeface="+mj-lt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404027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/>
        </p:nvSpPr>
        <p:spPr>
          <a:xfrm>
            <a:off x="352631" y="1206677"/>
            <a:ext cx="4324335" cy="355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US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Inter"/>
                <a:cs typeface="Inter"/>
                <a:sym typeface="Inter"/>
              </a:rPr>
              <a:t>Why DITA-OT Matters in AI-driven Content?</a:t>
            </a:r>
            <a:endParaRPr sz="45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5218856" y="1261880"/>
            <a:ext cx="674157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Inter"/>
                <a:cs typeface="Inter"/>
                <a:sym typeface="Inter"/>
              </a:rPr>
              <a:t>DITA-OT as an AI Enabler</a:t>
            </a:r>
            <a:endParaRPr sz="24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1" name="Google Shape;211;p7"/>
          <p:cNvSpPr txBox="1"/>
          <p:nvPr/>
        </p:nvSpPr>
        <p:spPr>
          <a:xfrm>
            <a:off x="5207426" y="1991945"/>
            <a:ext cx="6640830" cy="2508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+mj-lt"/>
                <a:ea typeface="Inter"/>
                <a:cs typeface="Inter"/>
                <a:sym typeface="Inter"/>
              </a:rPr>
              <a:t>Better AI Content Structuring – </a:t>
            </a:r>
            <a:r>
              <a:rPr lang="en-US" dirty="0">
                <a:solidFill>
                  <a:schemeClr val="tx1"/>
                </a:solidFill>
                <a:latin typeface="+mj-lt"/>
                <a:ea typeface="Inter"/>
                <a:cs typeface="Inter"/>
                <a:sym typeface="Inter"/>
              </a:rPr>
              <a:t>Modular, reusable, and structured topic-based authoring aligns with AI retrieval needs</a:t>
            </a:r>
          </a:p>
          <a:p>
            <a:pPr marL="285750" indent="-28575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+mj-lt"/>
                <a:ea typeface="Inter"/>
                <a:cs typeface="Inter"/>
                <a:sym typeface="Inter"/>
              </a:rPr>
              <a:t>More Accurate Information Retrieval - </a:t>
            </a:r>
            <a:r>
              <a:rPr lang="en-US" dirty="0">
                <a:solidFill>
                  <a:schemeClr val="tx1"/>
                </a:solidFill>
                <a:latin typeface="+mj-lt"/>
                <a:ea typeface="Inter"/>
                <a:cs typeface="Inter"/>
                <a:sym typeface="Inter"/>
              </a:rPr>
              <a:t>Semantic enrichment with metadata and tagging improve content contextualization</a:t>
            </a:r>
          </a:p>
          <a:p>
            <a:pPr marL="285750" lvl="0" indent="-2857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+mj-lt"/>
                <a:ea typeface="Inter"/>
                <a:cs typeface="Inter"/>
                <a:sym typeface="Inter"/>
              </a:rPr>
              <a:t>Hallucination-Free AI Responses - E</a:t>
            </a:r>
            <a:r>
              <a:rPr lang="en-US" dirty="0">
                <a:solidFill>
                  <a:schemeClr val="tx1"/>
                </a:solidFill>
                <a:latin typeface="+mj-lt"/>
                <a:ea typeface="Inter"/>
                <a:cs typeface="Inter"/>
                <a:sym typeface="Inter"/>
              </a:rPr>
              <a:t>nable better AI consumption due to intent-based DITA tags</a:t>
            </a:r>
            <a:endParaRPr dirty="0">
              <a:solidFill>
                <a:schemeClr val="tx1"/>
              </a:solidFill>
              <a:latin typeface="+mj-lt"/>
              <a:ea typeface="Inter"/>
              <a:cs typeface="Inter"/>
              <a:sym typeface="Inter"/>
            </a:endParaRPr>
          </a:p>
        </p:txBody>
      </p:sp>
      <p:sp>
        <p:nvSpPr>
          <p:cNvPr id="2" name="Google Shape;47;p1">
            <a:extLst>
              <a:ext uri="{FF2B5EF4-FFF2-40B4-BE49-F238E27FC236}">
                <a16:creationId xmlns:a16="http://schemas.microsoft.com/office/drawing/2014/main" id="{0EFFF12F-C4D0-5BC4-8BCE-7AE7CC635451}"/>
              </a:ext>
            </a:extLst>
          </p:cNvPr>
          <p:cNvSpPr txBox="1"/>
          <p:nvPr/>
        </p:nvSpPr>
        <p:spPr>
          <a:xfrm>
            <a:off x="1718610" y="6460192"/>
            <a:ext cx="10284030" cy="34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  <a:latin typeface="+mj-lt"/>
                <a:ea typeface="Inter"/>
                <a:cs typeface="Inter"/>
                <a:sym typeface="Inter"/>
              </a:rPr>
              <a:t>DITA-OT Day, 16 February 2025, Copenhagen</a:t>
            </a:r>
            <a:endParaRPr sz="1200" b="1" dirty="0">
              <a:solidFill>
                <a:schemeClr val="tx1"/>
              </a:solidFill>
              <a:latin typeface="+mj-lt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5">
          <a:extLst>
            <a:ext uri="{FF2B5EF4-FFF2-40B4-BE49-F238E27FC236}">
              <a16:creationId xmlns:a16="http://schemas.microsoft.com/office/drawing/2014/main" id="{9008DC97-8A26-F333-3188-AE7895F7D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creen shot of a computer flowchart&#10;&#10;AI-generated content may be incorrect.">
            <a:extLst>
              <a:ext uri="{FF2B5EF4-FFF2-40B4-BE49-F238E27FC236}">
                <a16:creationId xmlns:a16="http://schemas.microsoft.com/office/drawing/2014/main" id="{0DF5D5F8-7A4E-9D0A-80A4-86FAA256E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965" y="-194310"/>
            <a:ext cx="9526069" cy="6483845"/>
          </a:xfrm>
          <a:prstGeom prst="rect">
            <a:avLst/>
          </a:prstGeom>
        </p:spPr>
      </p:pic>
      <p:sp>
        <p:nvSpPr>
          <p:cNvPr id="2" name="Google Shape;47;p1">
            <a:extLst>
              <a:ext uri="{FF2B5EF4-FFF2-40B4-BE49-F238E27FC236}">
                <a16:creationId xmlns:a16="http://schemas.microsoft.com/office/drawing/2014/main" id="{B2DE0543-A141-1EFF-BE5E-88594415AF55}"/>
              </a:ext>
            </a:extLst>
          </p:cNvPr>
          <p:cNvSpPr txBox="1"/>
          <p:nvPr/>
        </p:nvSpPr>
        <p:spPr>
          <a:xfrm>
            <a:off x="1718610" y="6460192"/>
            <a:ext cx="10284030" cy="34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  <a:latin typeface="+mj-lt"/>
                <a:ea typeface="Inter"/>
                <a:cs typeface="Inter"/>
                <a:sym typeface="Inter"/>
              </a:rPr>
              <a:t>DITA-OT Day, 16 February 2025, Copenhagen</a:t>
            </a:r>
            <a:endParaRPr sz="1200" b="1" dirty="0">
              <a:solidFill>
                <a:schemeClr val="tx1"/>
              </a:solidFill>
              <a:latin typeface="+mj-lt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33130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/>
        </p:nvSpPr>
        <p:spPr>
          <a:xfrm>
            <a:off x="346463" y="1488167"/>
            <a:ext cx="4456221" cy="268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US" sz="4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DITA-OT Libraries and Plugins for AI</a:t>
            </a:r>
            <a:endParaRPr sz="4500" b="1" i="0" u="none" strike="noStrike" cap="none" dirty="0">
              <a:solidFill>
                <a:srgbClr val="0070C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8" name="Google Shape;208;p7"/>
          <p:cNvSpPr txBox="1"/>
          <p:nvPr/>
        </p:nvSpPr>
        <p:spPr>
          <a:xfrm>
            <a:off x="4808863" y="1208161"/>
            <a:ext cx="6947338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4013" indent="-285750" rtl="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1800" b="0" i="0" u="none" strike="noStrike" dirty="0" err="1">
                <a:solidFill>
                  <a:srgbClr val="188038"/>
                </a:solidFill>
                <a:effectLst/>
                <a:latin typeface="Roboto Mono" panose="00000009000000000000" pitchFamily="49" charset="0"/>
              </a:rPr>
              <a:t>org.dita.dost</a:t>
            </a:r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+mn-lt"/>
                <a:ea typeface="Inter" panose="020B0604020202020204" charset="0"/>
              </a:rPr>
              <a:t>Core processing engine.</a:t>
            </a:r>
          </a:p>
          <a:p>
            <a:pPr marL="354013" indent="-285750" rtl="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1800" b="0" i="0" u="none" strike="noStrike" dirty="0" err="1">
                <a:solidFill>
                  <a:srgbClr val="188038"/>
                </a:solidFill>
                <a:effectLst/>
                <a:latin typeface="Roboto Mono" panose="00000009000000000000" pitchFamily="49" charset="0"/>
              </a:rPr>
              <a:t>org.dita.parser</a:t>
            </a:r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IN" dirty="0">
                <a:latin typeface="+mn-lt"/>
                <a:ea typeface="Inter" panose="020B0604020202020204" charset="0"/>
              </a:rPr>
              <a:t>Useful for parsing DITA files and extracting data.</a:t>
            </a:r>
            <a:endParaRPr dirty="0">
              <a:latin typeface="+mn-lt"/>
              <a:ea typeface="Inter" panose="020B0604020202020204" charset="0"/>
              <a:sym typeface="Inter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4802683" y="739692"/>
            <a:ext cx="694733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DITA-OT Libraries</a:t>
            </a:r>
            <a:endParaRPr sz="2400" b="1" i="0" u="none" strike="noStrike" cap="none" dirty="0">
              <a:solidFill>
                <a:srgbClr val="0070C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" name="Google Shape;210;p7">
            <a:extLst>
              <a:ext uri="{FF2B5EF4-FFF2-40B4-BE49-F238E27FC236}">
                <a16:creationId xmlns:a16="http://schemas.microsoft.com/office/drawing/2014/main" id="{9D753E6F-CAB3-1CC9-752B-070347AEC50D}"/>
              </a:ext>
            </a:extLst>
          </p:cNvPr>
          <p:cNvSpPr txBox="1"/>
          <p:nvPr/>
        </p:nvSpPr>
        <p:spPr>
          <a:xfrm>
            <a:off x="4796502" y="3052185"/>
            <a:ext cx="694733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Recommended Plugins</a:t>
            </a:r>
            <a:endParaRPr sz="2400" b="1" i="0" u="none" strike="noStrike" cap="none" dirty="0">
              <a:solidFill>
                <a:srgbClr val="0070C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" name="Google Shape;208;p7">
            <a:extLst>
              <a:ext uri="{FF2B5EF4-FFF2-40B4-BE49-F238E27FC236}">
                <a16:creationId xmlns:a16="http://schemas.microsoft.com/office/drawing/2014/main" id="{D1806517-DBC7-7CAE-9BA1-C8805F32611D}"/>
              </a:ext>
            </a:extLst>
          </p:cNvPr>
          <p:cNvSpPr txBox="1"/>
          <p:nvPr/>
        </p:nvSpPr>
        <p:spPr>
          <a:xfrm>
            <a:off x="4802683" y="3632268"/>
            <a:ext cx="6947338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4013" indent="-285750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1800" b="0" i="0" u="none" strike="noStrike" dirty="0">
                <a:solidFill>
                  <a:srgbClr val="188038"/>
                </a:solidFill>
                <a:effectLst/>
                <a:latin typeface="Roboto Mono" panose="00000009000000000000" pitchFamily="49" charset="0"/>
              </a:rPr>
              <a:t>dita-to-</a:t>
            </a:r>
            <a:r>
              <a:rPr lang="en-IN" sz="1800" b="0" i="0" u="none" strike="noStrike" dirty="0" err="1">
                <a:solidFill>
                  <a:srgbClr val="188038"/>
                </a:solidFill>
                <a:effectLst/>
                <a:latin typeface="Roboto Mono" panose="00000009000000000000" pitchFamily="49" charset="0"/>
              </a:rPr>
              <a:t>json</a:t>
            </a:r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IN" dirty="0">
                <a:latin typeface="+mn-lt"/>
                <a:ea typeface="Inter" panose="020B0604020202020204" charset="0"/>
              </a:rPr>
              <a:t>Converts DITA content into JSON for machine-readable formats.</a:t>
            </a:r>
          </a:p>
          <a:p>
            <a:pPr marL="354013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1800" b="0" i="0" u="none" strike="noStrike" dirty="0" err="1">
                <a:solidFill>
                  <a:srgbClr val="188038"/>
                </a:solidFill>
                <a:effectLst/>
                <a:latin typeface="Roboto Mono" panose="00000009000000000000" pitchFamily="49" charset="0"/>
              </a:rPr>
              <a:t>rdf</a:t>
            </a:r>
            <a:r>
              <a:rPr lang="en-IN" sz="1800" b="0" i="0" u="none" strike="noStrike" dirty="0">
                <a:solidFill>
                  <a:srgbClr val="188038"/>
                </a:solidFill>
                <a:effectLst/>
                <a:latin typeface="Roboto Mono" panose="00000009000000000000" pitchFamily="49" charset="0"/>
              </a:rPr>
              <a:t>-output</a:t>
            </a:r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IN" dirty="0">
                <a:latin typeface="+mn-lt"/>
                <a:ea typeface="Inter" panose="020B0604020202020204" charset="0"/>
              </a:rPr>
              <a:t>Publishes DITA as RDF triples, useful for semantic web applications.</a:t>
            </a:r>
          </a:p>
          <a:p>
            <a:pPr marL="354013" indent="-285750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1800" b="0" i="0" u="none" strike="noStrike" dirty="0">
                <a:solidFill>
                  <a:srgbClr val="188038"/>
                </a:solidFill>
                <a:effectLst/>
                <a:latin typeface="Roboto Mono" panose="00000009000000000000" pitchFamily="49" charset="0"/>
              </a:rPr>
              <a:t>custom-metadata-plugin</a:t>
            </a:r>
            <a:r>
              <a:rPr lang="en-IN" dirty="0">
                <a:latin typeface="+mn-lt"/>
                <a:ea typeface="Inter" panose="020B0604020202020204" charset="0"/>
              </a:rPr>
              <a:t>: Enhances DITA topics with custom AI-related metadata.</a:t>
            </a:r>
            <a:endParaRPr dirty="0">
              <a:latin typeface="+mn-lt"/>
              <a:ea typeface="Inter" panose="020B0604020202020204" charset="0"/>
              <a:sym typeface="Inter"/>
            </a:endParaRPr>
          </a:p>
        </p:txBody>
      </p:sp>
      <p:sp>
        <p:nvSpPr>
          <p:cNvPr id="2" name="Google Shape;47;p1">
            <a:extLst>
              <a:ext uri="{FF2B5EF4-FFF2-40B4-BE49-F238E27FC236}">
                <a16:creationId xmlns:a16="http://schemas.microsoft.com/office/drawing/2014/main" id="{92DBCCCE-2E84-CDF6-CF54-27667C3B3EB7}"/>
              </a:ext>
            </a:extLst>
          </p:cNvPr>
          <p:cNvSpPr txBox="1"/>
          <p:nvPr/>
        </p:nvSpPr>
        <p:spPr>
          <a:xfrm>
            <a:off x="1718610" y="6460192"/>
            <a:ext cx="10284030" cy="34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  <a:latin typeface="+mj-lt"/>
                <a:ea typeface="Inter"/>
                <a:cs typeface="Inter"/>
                <a:sym typeface="Inter"/>
              </a:rPr>
              <a:t>DITA-OT Day, 16 February 2025, Copenhagen</a:t>
            </a:r>
            <a:endParaRPr sz="1200" b="1" dirty="0">
              <a:solidFill>
                <a:schemeClr val="tx1"/>
              </a:solidFill>
              <a:latin typeface="+mj-lt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841560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5">
          <a:extLst>
            <a:ext uri="{FF2B5EF4-FFF2-40B4-BE49-F238E27FC236}">
              <a16:creationId xmlns:a16="http://schemas.microsoft.com/office/drawing/2014/main" id="{0B11D867-FC87-F084-2EF7-E8A6283EB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>
            <a:extLst>
              <a:ext uri="{FF2B5EF4-FFF2-40B4-BE49-F238E27FC236}">
                <a16:creationId xmlns:a16="http://schemas.microsoft.com/office/drawing/2014/main" id="{17F0C513-0E00-E5F6-E810-1C5FAB179121}"/>
              </a:ext>
            </a:extLst>
          </p:cNvPr>
          <p:cNvSpPr txBox="1"/>
          <p:nvPr/>
        </p:nvSpPr>
        <p:spPr>
          <a:xfrm>
            <a:off x="346463" y="1488167"/>
            <a:ext cx="4456221" cy="268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US" sz="4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DITA-OT Libraries and Plugins for AI</a:t>
            </a:r>
            <a:endParaRPr sz="4500" b="1" i="0" u="none" strike="noStrike" cap="none" dirty="0">
              <a:solidFill>
                <a:srgbClr val="0070C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8" name="Google Shape;208;p7">
            <a:extLst>
              <a:ext uri="{FF2B5EF4-FFF2-40B4-BE49-F238E27FC236}">
                <a16:creationId xmlns:a16="http://schemas.microsoft.com/office/drawing/2014/main" id="{07D2E36B-4947-A1D7-19E5-9FF4EBEBD5FB}"/>
              </a:ext>
            </a:extLst>
          </p:cNvPr>
          <p:cNvSpPr txBox="1"/>
          <p:nvPr/>
        </p:nvSpPr>
        <p:spPr>
          <a:xfrm>
            <a:off x="4808863" y="1208161"/>
            <a:ext cx="6947338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4013" indent="-285750" rtl="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1800" b="0" i="0" u="none" strike="noStrike" dirty="0" err="1">
                <a:solidFill>
                  <a:srgbClr val="188038"/>
                </a:solidFill>
                <a:effectLst/>
                <a:latin typeface="Roboto Mono" panose="00000009000000000000" pitchFamily="49" charset="0"/>
              </a:rPr>
              <a:t>org.dita.dost</a:t>
            </a:r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IN" dirty="0">
                <a:latin typeface="+mn-lt"/>
                <a:ea typeface="Inter" panose="020B0604020202020204" charset="0"/>
              </a:rPr>
              <a:t>Core processing engine.</a:t>
            </a:r>
          </a:p>
          <a:p>
            <a:pPr marL="354013" indent="-285750" rtl="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1800" b="0" i="0" u="none" strike="noStrike" dirty="0" err="1">
                <a:solidFill>
                  <a:srgbClr val="188038"/>
                </a:solidFill>
                <a:effectLst/>
                <a:latin typeface="Roboto Mono" panose="00000009000000000000" pitchFamily="49" charset="0"/>
              </a:rPr>
              <a:t>org.dita.parser</a:t>
            </a:r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IN" dirty="0">
                <a:latin typeface="+mn-lt"/>
                <a:ea typeface="Inter" panose="020B0604020202020204" charset="0"/>
              </a:rPr>
              <a:t>Useful for parsing DITA files and extracting data.</a:t>
            </a:r>
            <a:endParaRPr dirty="0">
              <a:latin typeface="+mn-lt"/>
              <a:ea typeface="Inter" panose="020B0604020202020204" charset="0"/>
              <a:sym typeface="Inter"/>
            </a:endParaRPr>
          </a:p>
        </p:txBody>
      </p:sp>
      <p:sp>
        <p:nvSpPr>
          <p:cNvPr id="210" name="Google Shape;210;p7">
            <a:extLst>
              <a:ext uri="{FF2B5EF4-FFF2-40B4-BE49-F238E27FC236}">
                <a16:creationId xmlns:a16="http://schemas.microsoft.com/office/drawing/2014/main" id="{EB1EA288-C8D8-DCD2-DA1A-AD0852E0EB70}"/>
              </a:ext>
            </a:extLst>
          </p:cNvPr>
          <p:cNvSpPr txBox="1"/>
          <p:nvPr/>
        </p:nvSpPr>
        <p:spPr>
          <a:xfrm>
            <a:off x="4802683" y="739692"/>
            <a:ext cx="694733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DITA-OT Libraries</a:t>
            </a:r>
            <a:endParaRPr sz="2400" b="1" i="0" u="none" strike="noStrike" cap="none" dirty="0">
              <a:solidFill>
                <a:srgbClr val="0070C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" name="Google Shape;210;p7">
            <a:extLst>
              <a:ext uri="{FF2B5EF4-FFF2-40B4-BE49-F238E27FC236}">
                <a16:creationId xmlns:a16="http://schemas.microsoft.com/office/drawing/2014/main" id="{59C7C7E8-DF44-15B0-C4B9-8DBFA8FFE218}"/>
              </a:ext>
            </a:extLst>
          </p:cNvPr>
          <p:cNvSpPr txBox="1"/>
          <p:nvPr/>
        </p:nvSpPr>
        <p:spPr>
          <a:xfrm>
            <a:off x="4796502" y="3052185"/>
            <a:ext cx="694733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Recommended Plugins</a:t>
            </a:r>
            <a:endParaRPr sz="2400" b="1" i="0" u="none" strike="noStrike" cap="none" dirty="0">
              <a:solidFill>
                <a:srgbClr val="0070C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" name="Google Shape;208;p7">
            <a:extLst>
              <a:ext uri="{FF2B5EF4-FFF2-40B4-BE49-F238E27FC236}">
                <a16:creationId xmlns:a16="http://schemas.microsoft.com/office/drawing/2014/main" id="{479E1E02-001B-0F11-6DBE-4A582E0CFB9F}"/>
              </a:ext>
            </a:extLst>
          </p:cNvPr>
          <p:cNvSpPr txBox="1"/>
          <p:nvPr/>
        </p:nvSpPr>
        <p:spPr>
          <a:xfrm>
            <a:off x="4802683" y="3632268"/>
            <a:ext cx="6947338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4013" indent="-285750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1800" b="0" i="0" u="none" strike="noStrike" dirty="0">
                <a:solidFill>
                  <a:srgbClr val="188038"/>
                </a:solidFill>
                <a:effectLst/>
                <a:latin typeface="Roboto Mono" panose="00000009000000000000" pitchFamily="49" charset="0"/>
              </a:rPr>
              <a:t>dita-to-</a:t>
            </a:r>
            <a:r>
              <a:rPr lang="en-IN" sz="1800" b="0" i="0" u="none" strike="noStrike" dirty="0" err="1">
                <a:solidFill>
                  <a:srgbClr val="188038"/>
                </a:solidFill>
                <a:effectLst/>
                <a:latin typeface="Roboto Mono" panose="00000009000000000000" pitchFamily="49" charset="0"/>
              </a:rPr>
              <a:t>json</a:t>
            </a:r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IN" dirty="0">
                <a:latin typeface="+mn-lt"/>
                <a:ea typeface="Inter" panose="020B0604020202020204" charset="0"/>
              </a:rPr>
              <a:t>Converts DITA content into JSON for machine-readable formats.</a:t>
            </a:r>
          </a:p>
          <a:p>
            <a:pPr marL="354013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1800" b="0" i="0" u="none" strike="noStrike" dirty="0" err="1">
                <a:solidFill>
                  <a:srgbClr val="188038"/>
                </a:solidFill>
                <a:effectLst/>
                <a:latin typeface="Roboto Mono" panose="00000009000000000000" pitchFamily="49" charset="0"/>
              </a:rPr>
              <a:t>rdf</a:t>
            </a:r>
            <a:r>
              <a:rPr lang="en-IN" sz="1800" b="0" i="0" u="none" strike="noStrike" dirty="0">
                <a:solidFill>
                  <a:srgbClr val="188038"/>
                </a:solidFill>
                <a:effectLst/>
                <a:latin typeface="Roboto Mono" panose="00000009000000000000" pitchFamily="49" charset="0"/>
              </a:rPr>
              <a:t>-output</a:t>
            </a:r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IN" dirty="0">
                <a:latin typeface="+mn-lt"/>
                <a:ea typeface="Inter" panose="020B0604020202020204" charset="0"/>
              </a:rPr>
              <a:t>Publishes DITA as RDF triples, useful for semantic web applications.</a:t>
            </a:r>
          </a:p>
          <a:p>
            <a:pPr marL="354013" indent="-285750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1800" b="0" i="0" u="none" strike="noStrike" dirty="0">
                <a:solidFill>
                  <a:srgbClr val="188038"/>
                </a:solidFill>
                <a:effectLst/>
                <a:latin typeface="Roboto Mono" panose="00000009000000000000" pitchFamily="49" charset="0"/>
              </a:rPr>
              <a:t>custom-metadata-plugin</a:t>
            </a:r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IN" dirty="0">
                <a:latin typeface="+mn-lt"/>
                <a:ea typeface="Inter" panose="020B0604020202020204" charset="0"/>
              </a:rPr>
              <a:t>Enhances DITA topics with custom AI-related metadata.</a:t>
            </a:r>
            <a:endParaRPr dirty="0">
              <a:latin typeface="+mn-lt"/>
              <a:ea typeface="Inter" panose="020B0604020202020204" charset="0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530084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C1CBD8"/>
      </a:lt2>
      <a:accent1>
        <a:srgbClr val="B6AED6"/>
      </a:accent1>
      <a:accent2>
        <a:srgbClr val="0B0C0E"/>
      </a:accent2>
      <a:accent3>
        <a:srgbClr val="E84127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4577</TotalTime>
  <Words>708</Words>
  <Application>Microsoft Office PowerPoint</Application>
  <PresentationFormat>Widescreen</PresentationFormat>
  <Paragraphs>99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Montserrat</vt:lpstr>
      <vt:lpstr>Inter</vt:lpstr>
      <vt:lpstr>Courier New</vt:lpstr>
      <vt:lpstr>Wingdings</vt:lpstr>
      <vt:lpstr>Arial</vt:lpstr>
      <vt:lpstr>Roboto Mono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Amit Siddhartha</cp:lastModifiedBy>
  <cp:revision>32</cp:revision>
  <dcterms:modified xsi:type="dcterms:W3CDTF">2025-02-16T18:07:52Z</dcterms:modified>
</cp:coreProperties>
</file>