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7099300" cy="10234600"/>
  <p:embeddedFontLst>
    <p:embeddedFont>
      <p:font typeface="Helvetica Neue"/>
      <p:regular r:id="rId23"/>
      <p:bold r:id="rId24"/>
      <p:italic r:id="rId25"/>
      <p:boldItalic r:id="rId26"/>
    </p:embeddedFont>
    <p:embeddedFont>
      <p:font typeface="Roboto Mon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8" Type="http://schemas.openxmlformats.org/officeDocument/2006/relationships/font" Target="fonts/RobotoMono-bold.fntdata"/><Relationship Id="rId27" Type="http://schemas.openxmlformats.org/officeDocument/2006/relationships/font" Target="fonts/RobotoMon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RobotoMon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875" lIns="95775" spcFirstLastPara="1" rIns="95775" wrap="square" tIns="478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4313" y="0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7875" lIns="95775" spcFirstLastPara="1" rIns="95775" wrap="square" tIns="478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6525" y="766763"/>
            <a:ext cx="6826250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46150" y="4862513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7875" lIns="95775" spcFirstLastPara="1" rIns="95775" wrap="square" tIns="47875">
            <a:noAutofit/>
          </a:bodyPr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47875" lIns="95775" spcFirstLastPara="1" rIns="95775" wrap="square" tIns="478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47875" lIns="95775" spcFirstLastPara="1" rIns="95775" wrap="square" tIns="478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946150" y="4862513"/>
            <a:ext cx="5207000" cy="4605337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136525" y="766763"/>
            <a:ext cx="6826250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ac48398334_0_213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ac48398334_0_213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c48398334_0_120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ac48398334_0_120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946150" y="4862513"/>
            <a:ext cx="5207000" cy="4605337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136525" y="766763"/>
            <a:ext cx="6826250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c48398334_0_96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ac48398334_0_96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ac4f3dc65d_0_34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ac4f3dc65d_0_34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c4f3dc65d_0_2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2ac4f3dc65d_0_2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ac4f3dc65d_0_20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2ac4f3dc65d_0_20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/>
          <p:nvPr>
            <p:ph idx="1" type="body"/>
          </p:nvPr>
        </p:nvSpPr>
        <p:spPr>
          <a:xfrm>
            <a:off x="946150" y="4862513"/>
            <a:ext cx="5207000" cy="4605337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136525" y="766763"/>
            <a:ext cx="6826250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c48398334_0_6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ac48398334_0_6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ac48398334_0_12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2ac48398334_0_12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c48398334_0_23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2ac48398334_0_23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c48398334_0_196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2ac48398334_0_196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c48398334_0_221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ac48398334_0_221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ac48398334_0_229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2ac48398334_0_229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e8db0af09_0_0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8e8db0af09_0_0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28e8db0af09_0_0:notes"/>
          <p:cNvSpPr txBox="1"/>
          <p:nvPr>
            <p:ph idx="12" type="sldNum"/>
          </p:nvPr>
        </p:nvSpPr>
        <p:spPr>
          <a:xfrm>
            <a:off x="4024313" y="9723438"/>
            <a:ext cx="3075000" cy="511200"/>
          </a:xfrm>
          <a:prstGeom prst="rect">
            <a:avLst/>
          </a:prstGeom>
        </p:spPr>
        <p:txBody>
          <a:bodyPr anchorCtr="0" anchor="b" bIns="47875" lIns="95775" spcFirstLastPara="1" rIns="95775" wrap="square" tIns="478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c48398334_0_114:notes"/>
          <p:cNvSpPr txBox="1"/>
          <p:nvPr>
            <p:ph idx="1" type="body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anchorCtr="0" anchor="t" bIns="47875" lIns="95775" spcFirstLastPara="1" rIns="95775" wrap="square" tIns="478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ac48398334_0_114:notes"/>
          <p:cNvSpPr/>
          <p:nvPr>
            <p:ph idx="2" type="sldImg"/>
          </p:nvPr>
        </p:nvSpPr>
        <p:spPr>
          <a:xfrm>
            <a:off x="136525" y="766763"/>
            <a:ext cx="6826200" cy="3840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gif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type="title">
  <p:cSld name="TITLE">
    <p:bg>
      <p:bgPr>
        <a:solidFill>
          <a:srgbClr val="41B4C7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2"/>
          <p:cNvCxnSpPr/>
          <p:nvPr/>
        </p:nvCxnSpPr>
        <p:spPr>
          <a:xfrm rot="10800000">
            <a:off x="561239" y="2368440"/>
            <a:ext cx="0" cy="3059927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871141" y="2545694"/>
            <a:ext cx="9327015" cy="859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871141" y="3898403"/>
            <a:ext cx="10363200" cy="921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607"/>
              </a:spcBef>
              <a:spcAft>
                <a:spcPts val="0"/>
              </a:spcAft>
              <a:buClr>
                <a:srgbClr val="888888"/>
              </a:buClr>
              <a:buSzPts val="3033"/>
              <a:buFont typeface="Arial"/>
              <a:buNone/>
              <a:defRPr b="0" i="0" sz="3033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599"/>
              <a:buFont typeface="Arial"/>
              <a:buNone/>
              <a:defRPr b="0" i="0" sz="2599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71141" y="6119013"/>
            <a:ext cx="2844798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19524" l="21655" r="21654" t="13698"/>
          <a:stretch/>
        </p:blipFill>
        <p:spPr>
          <a:xfrm>
            <a:off x="9063486" y="300513"/>
            <a:ext cx="2630456" cy="218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7914" y="5876439"/>
            <a:ext cx="2256028" cy="703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 blanco">
  <p:cSld name="1_En blanco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11"/>
          <p:cNvCxnSpPr/>
          <p:nvPr/>
        </p:nvCxnSpPr>
        <p:spPr>
          <a:xfrm rot="10800000">
            <a:off x="782795" y="1786154"/>
            <a:ext cx="5088" cy="941869"/>
          </a:xfrm>
          <a:prstGeom prst="straightConnector1">
            <a:avLst/>
          </a:prstGeom>
          <a:noFill/>
          <a:ln cap="flat" cmpd="sng" w="38100">
            <a:solidFill>
              <a:srgbClr val="002E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11"/>
          <p:cNvSpPr txBox="1"/>
          <p:nvPr/>
        </p:nvSpPr>
        <p:spPr>
          <a:xfrm>
            <a:off x="914400" y="1827439"/>
            <a:ext cx="22108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>
                <a:solidFill>
                  <a:srgbClr val="41B4C7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0" sz="3200">
              <a:solidFill>
                <a:srgbClr val="41B4C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1"/>
          <p:cNvSpPr txBox="1"/>
          <p:nvPr/>
        </p:nvSpPr>
        <p:spPr>
          <a:xfrm>
            <a:off x="914401" y="3251074"/>
            <a:ext cx="34249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  <a:t>http://fiware.org</a:t>
            </a:r>
            <a:endParaRPr b="0" sz="2000">
              <a:solidFill>
                <a:srgbClr val="002E6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  <a:t>Follow @FIWARE on Twitter</a:t>
            </a:r>
            <a:endParaRPr b="0" sz="2000">
              <a:solidFill>
                <a:srgbClr val="002E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1"/>
          <p:cNvPicPr preferRelativeResize="0"/>
          <p:nvPr/>
        </p:nvPicPr>
        <p:blipFill rotWithShape="1">
          <a:blip r:embed="rId2">
            <a:alphaModFix/>
          </a:blip>
          <a:srcRect b="13284" l="4618" r="3614" t="16507"/>
          <a:stretch/>
        </p:blipFill>
        <p:spPr>
          <a:xfrm>
            <a:off x="9512300" y="5985577"/>
            <a:ext cx="2095500" cy="49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lank">
  <p:cSld name="6_Blank">
    <p:bg>
      <p:bgPr>
        <a:solidFill>
          <a:srgbClr val="5DC0C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2"/>
          <p:cNvSpPr txBox="1"/>
          <p:nvPr>
            <p:ph type="title"/>
          </p:nvPr>
        </p:nvSpPr>
        <p:spPr>
          <a:xfrm>
            <a:off x="564897" y="287340"/>
            <a:ext cx="10492766" cy="1006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5" name="Google Shape;65;p12"/>
          <p:cNvCxnSpPr/>
          <p:nvPr/>
        </p:nvCxnSpPr>
        <p:spPr>
          <a:xfrm rot="10800000">
            <a:off x="321958" y="279957"/>
            <a:ext cx="5088" cy="94186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6" name="Google Shape;6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77528" y="6073230"/>
            <a:ext cx="1816413" cy="566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lank">
  <p:cSld name="4_Blank">
    <p:bg>
      <p:bgPr>
        <a:solidFill>
          <a:srgbClr val="5DC0C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77528" y="6073230"/>
            <a:ext cx="1816413" cy="566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 blanco">
  <p:cSld name="2_En blanco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564897" y="287340"/>
            <a:ext cx="10492766" cy="1006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2" name="Google Shape;72;p14"/>
          <p:cNvCxnSpPr/>
          <p:nvPr/>
        </p:nvCxnSpPr>
        <p:spPr>
          <a:xfrm rot="10800000">
            <a:off x="321958" y="279957"/>
            <a:ext cx="5088" cy="941869"/>
          </a:xfrm>
          <a:prstGeom prst="straightConnector1">
            <a:avLst/>
          </a:prstGeom>
          <a:noFill/>
          <a:ln cap="flat" cmpd="sng" w="38100">
            <a:solidFill>
              <a:srgbClr val="002E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2">
            <a:alphaModFix/>
          </a:blip>
          <a:srcRect b="13284" l="4618" r="3614" t="16507"/>
          <a:stretch/>
        </p:blipFill>
        <p:spPr>
          <a:xfrm>
            <a:off x="9968172" y="6174830"/>
            <a:ext cx="1639627" cy="391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bg>
      <p:bgPr>
        <a:solidFill>
          <a:srgbClr val="5DC0C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3"/>
          <p:cNvCxnSpPr/>
          <p:nvPr/>
        </p:nvCxnSpPr>
        <p:spPr>
          <a:xfrm rot="10800000">
            <a:off x="784197" y="1726506"/>
            <a:ext cx="0" cy="106271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ctrTitle"/>
          </p:nvPr>
        </p:nvSpPr>
        <p:spPr>
          <a:xfrm>
            <a:off x="914400" y="1827442"/>
            <a:ext cx="10363200" cy="859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77528" y="6073230"/>
            <a:ext cx="1816413" cy="566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bg>
      <p:bgPr>
        <a:solidFill>
          <a:srgbClr val="5DC0CF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564896" y="287340"/>
            <a:ext cx="11046532" cy="1006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5" name="Google Shape;25;p4"/>
          <p:cNvCxnSpPr/>
          <p:nvPr/>
        </p:nvCxnSpPr>
        <p:spPr>
          <a:xfrm rot="10800000">
            <a:off x="321958" y="279957"/>
            <a:ext cx="5088" cy="94186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564897" y="1357298"/>
            <a:ext cx="11046530" cy="4929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E67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□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6204" lvl="5" marL="2743200" marR="0" rtl="0" algn="l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•"/>
              <a:defRPr b="0" i="0" sz="2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6204" lvl="6" marL="3200400" marR="0" rtl="0" algn="l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•"/>
              <a:defRPr b="0" i="0" sz="2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6204" lvl="7" marL="3657600" marR="0" rtl="0" algn="l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•"/>
              <a:defRPr b="0" i="0" sz="2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6204" lvl="8" marL="4114800" marR="0" rtl="0" algn="l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•"/>
              <a:defRPr b="0" i="0" sz="2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77528" y="6073230"/>
            <a:ext cx="1816413" cy="566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bg>
      <p:bgPr>
        <a:solidFill>
          <a:srgbClr val="5DC0CF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13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77528" y="6073230"/>
            <a:ext cx="1816413" cy="566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lank">
  <p:cSld name="5_Blank">
    <p:bg>
      <p:bgPr>
        <a:solidFill>
          <a:srgbClr val="5DC0CF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6"/>
          <p:cNvCxnSpPr/>
          <p:nvPr/>
        </p:nvCxnSpPr>
        <p:spPr>
          <a:xfrm rot="10800000">
            <a:off x="784197" y="1726506"/>
            <a:ext cx="0" cy="1062719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6"/>
          <p:cNvSpPr txBox="1"/>
          <p:nvPr/>
        </p:nvSpPr>
        <p:spPr>
          <a:xfrm>
            <a:off x="914400" y="1827439"/>
            <a:ext cx="22108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0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 txBox="1"/>
          <p:nvPr/>
        </p:nvSpPr>
        <p:spPr>
          <a:xfrm>
            <a:off x="914401" y="3251074"/>
            <a:ext cx="34249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  <a:t>http://fiware.org</a:t>
            </a:r>
            <a:endParaRPr b="0" sz="2000">
              <a:solidFill>
                <a:srgbClr val="002E6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rPr>
              <a:t>Follow @FIWARE on Twitter</a:t>
            </a:r>
            <a:endParaRPr b="0" sz="2000">
              <a:solidFill>
                <a:srgbClr val="002E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37914" y="5876439"/>
            <a:ext cx="2256028" cy="703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ctrTitle"/>
          </p:nvPr>
        </p:nvSpPr>
        <p:spPr>
          <a:xfrm>
            <a:off x="914400" y="2603597"/>
            <a:ext cx="10363200" cy="859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" type="subTitle"/>
          </p:nvPr>
        </p:nvSpPr>
        <p:spPr>
          <a:xfrm>
            <a:off x="914400" y="4106171"/>
            <a:ext cx="10363200" cy="5151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607"/>
              </a:spcBef>
              <a:spcAft>
                <a:spcPts val="0"/>
              </a:spcAft>
              <a:buClr>
                <a:srgbClr val="888888"/>
              </a:buClr>
              <a:buSzPts val="3033"/>
              <a:buFont typeface="Arial"/>
              <a:buNone/>
              <a:defRPr b="0" i="0" sz="3033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599"/>
              <a:buFont typeface="Arial"/>
              <a:buNone/>
              <a:defRPr b="0" i="0" sz="2599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33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b="0" i="0" sz="2167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0" type="dt"/>
          </p:nvPr>
        </p:nvSpPr>
        <p:spPr>
          <a:xfrm>
            <a:off x="914400" y="6123936"/>
            <a:ext cx="2844798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0" name="Google Shape;40;p7"/>
          <p:cNvCxnSpPr/>
          <p:nvPr/>
        </p:nvCxnSpPr>
        <p:spPr>
          <a:xfrm rot="10800000">
            <a:off x="561239" y="2368440"/>
            <a:ext cx="0" cy="3059927"/>
          </a:xfrm>
          <a:prstGeom prst="straightConnector1">
            <a:avLst/>
          </a:prstGeom>
          <a:noFill/>
          <a:ln cap="flat" cmpd="sng" w="38100">
            <a:solidFill>
              <a:srgbClr val="002E6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 b="16053" l="7561" r="37806" t="17506"/>
          <a:stretch/>
        </p:blipFill>
        <p:spPr>
          <a:xfrm>
            <a:off x="9063486" y="356116"/>
            <a:ext cx="2522714" cy="216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13284" l="4618" r="3614" t="16507"/>
          <a:stretch/>
        </p:blipFill>
        <p:spPr>
          <a:xfrm>
            <a:off x="9512300" y="5985577"/>
            <a:ext cx="2095500" cy="49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En blanco">
  <p:cSld name="5_En blanco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" name="Google Shape;45;p8"/>
          <p:cNvCxnSpPr/>
          <p:nvPr/>
        </p:nvCxnSpPr>
        <p:spPr>
          <a:xfrm rot="10800000">
            <a:off x="784197" y="1726506"/>
            <a:ext cx="0" cy="1062719"/>
          </a:xfrm>
          <a:prstGeom prst="straightConnector1">
            <a:avLst/>
          </a:prstGeom>
          <a:noFill/>
          <a:ln cap="flat" cmpd="sng" w="38100">
            <a:solidFill>
              <a:srgbClr val="002E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ctrTitle"/>
          </p:nvPr>
        </p:nvSpPr>
        <p:spPr>
          <a:xfrm>
            <a:off x="914400" y="1827442"/>
            <a:ext cx="10363200" cy="8592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13284" l="4618" r="3614" t="16507"/>
          <a:stretch/>
        </p:blipFill>
        <p:spPr>
          <a:xfrm>
            <a:off x="9968172" y="6174830"/>
            <a:ext cx="1639627" cy="391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 blanco">
  <p:cSld name="3_En blanco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564897" y="287340"/>
            <a:ext cx="10492766" cy="1006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0" name="Google Shape;50;p9"/>
          <p:cNvCxnSpPr/>
          <p:nvPr/>
        </p:nvCxnSpPr>
        <p:spPr>
          <a:xfrm rot="10800000">
            <a:off x="321958" y="279957"/>
            <a:ext cx="5088" cy="941869"/>
          </a:xfrm>
          <a:prstGeom prst="straightConnector1">
            <a:avLst/>
          </a:prstGeom>
          <a:noFill/>
          <a:ln cap="flat" cmpd="sng" w="38100">
            <a:solidFill>
              <a:srgbClr val="002E6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564897" y="1357298"/>
            <a:ext cx="10074814" cy="4929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Merriweather Sans"/>
              <a:buChar char="□"/>
              <a:defRPr b="0" i="0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6204" lvl="5" marL="2743200" marR="0" rtl="0" algn="l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•"/>
              <a:defRPr b="0" i="0" sz="2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6204" lvl="6" marL="3200400" marR="0" rtl="0" algn="l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•"/>
              <a:defRPr b="0" i="0" sz="2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6204" lvl="7" marL="3657600" marR="0" rtl="0" algn="l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•"/>
              <a:defRPr b="0" i="0" sz="2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6204" lvl="8" marL="4114800" marR="0" rtl="0" algn="l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•"/>
              <a:defRPr b="0" i="0" sz="2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/>
          </a:blip>
          <a:srcRect b="13284" l="4618" r="3614" t="16507"/>
          <a:stretch/>
        </p:blipFill>
        <p:spPr>
          <a:xfrm>
            <a:off x="9968172" y="6174830"/>
            <a:ext cx="1639627" cy="391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En blanco">
  <p:cSld name="4_En blanc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002E6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" name="Google Shape;56;p10"/>
          <p:cNvPicPr preferRelativeResize="0"/>
          <p:nvPr/>
        </p:nvPicPr>
        <p:blipFill rotWithShape="1">
          <a:blip r:embed="rId2">
            <a:alphaModFix/>
          </a:blip>
          <a:srcRect b="13284" l="4618" r="3614" t="16507"/>
          <a:stretch/>
        </p:blipFill>
        <p:spPr>
          <a:xfrm>
            <a:off x="9968172" y="6174830"/>
            <a:ext cx="1639627" cy="391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hyperlink" Target="https://github.com/jason-fox/fox.jason.watermark" TargetMode="External"/><Relationship Id="rId6" Type="http://schemas.openxmlformats.org/officeDocument/2006/relationships/hyperlink" Target="https://github.com/jason-fox/dita-bootstrap.watermark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github.com/jason-fox/dita-bootstrap.extension" TargetMode="External"/><Relationship Id="rId4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thub.com/infotexture/dita-bootstrap.lunr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ctrTitle"/>
          </p:nvPr>
        </p:nvSpPr>
        <p:spPr>
          <a:xfrm>
            <a:off x="1850802" y="2545689"/>
            <a:ext cx="7578200" cy="12291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/>
              <a:t>Search, Style and More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2000"/>
              <a:t>Extending DITA Bootstrap</a:t>
            </a:r>
            <a:endParaRPr sz="2000"/>
          </a:p>
        </p:txBody>
      </p:sp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871141" y="3898403"/>
            <a:ext cx="10363200" cy="921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</a:rPr>
              <a:t>Jason Fox (FIWARE Foundation)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564897" y="287340"/>
            <a:ext cx="104928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DITA-Bootstrap Lunr Client:</a:t>
            </a:r>
            <a:r>
              <a:rPr lang="en-US" sz="2300"/>
              <a:t> </a:t>
            </a:r>
            <a:r>
              <a:rPr i="1" lang="en-US" sz="2300">
                <a:solidFill>
                  <a:srgbClr val="888888"/>
                </a:solidFill>
              </a:rPr>
              <a:t>"But I want it offline"</a:t>
            </a:r>
            <a:endParaRPr b="0" i="0" sz="2800" u="none" cap="none" strike="noStrike">
              <a:solidFill>
                <a:srgbClr val="002E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564900" y="1357300"/>
            <a:ext cx="4315800" cy="47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rPr lang="en-US"/>
              <a:t>JavaScript </a:t>
            </a:r>
            <a:r>
              <a:rPr b="1" lang="en-US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fetch()</a:t>
            </a:r>
            <a:r>
              <a:rPr lang="en-US"/>
              <a:t> only works </a:t>
            </a:r>
            <a:endParaRPr/>
          </a:p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rPr lang="en-US"/>
              <a:t>if using HTTP.</a:t>
            </a:r>
            <a:endParaRPr/>
          </a:p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rPr lang="en-US"/>
              <a:t>Instead of generating separate</a:t>
            </a:r>
            <a:endParaRPr/>
          </a:p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rPr b="1" lang="en-US" sz="1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search_index.json</a:t>
            </a:r>
            <a:r>
              <a:rPr lang="en-US"/>
              <a:t> and </a:t>
            </a:r>
            <a:endParaRPr/>
          </a:p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rPr b="1" lang="en-US" sz="1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preview.json </a:t>
            </a:r>
            <a:r>
              <a:rPr lang="en-US"/>
              <a:t>files, stuff the full</a:t>
            </a:r>
            <a:endParaRPr/>
          </a:p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rPr lang="en-US"/>
              <a:t>search index and preview data </a:t>
            </a:r>
            <a:endParaRPr/>
          </a:p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rPr lang="en-US"/>
              <a:t>into the </a:t>
            </a:r>
            <a:r>
              <a:rPr b="1" lang="en-US">
                <a:solidFill>
                  <a:schemeClr val="dk2"/>
                </a:solidFill>
              </a:rPr>
              <a:t>lunr.client.js</a:t>
            </a:r>
            <a:r>
              <a:rPr lang="en-US"/>
              <a:t> file.</a:t>
            </a:r>
            <a:endParaRPr/>
          </a:p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rPr lang="en-US"/>
              <a:t>Makes </a:t>
            </a:r>
            <a:r>
              <a:rPr b="1" lang="en-US"/>
              <a:t>lunr.client.js</a:t>
            </a:r>
            <a:r>
              <a:rPr lang="en-US"/>
              <a:t> unnecessarily </a:t>
            </a:r>
            <a:endParaRPr/>
          </a:p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rPr lang="en-US"/>
              <a:t>large, but it works. </a:t>
            </a:r>
            <a:endParaRPr/>
          </a:p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4950" y="1435500"/>
            <a:ext cx="6472673" cy="45859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26"/>
          <p:cNvSpPr txBox="1"/>
          <p:nvPr>
            <p:ph type="title"/>
          </p:nvPr>
        </p:nvSpPr>
        <p:spPr>
          <a:xfrm>
            <a:off x="564896" y="287340"/>
            <a:ext cx="11046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Clone Pages: Why are all Bootstrap Websites so boring?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45950"/>
            <a:ext cx="6016748" cy="2879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5" name="Google Shape;16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0663" y="1445950"/>
            <a:ext cx="5767311" cy="30328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6" name="Google Shape;16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9150" y="2954550"/>
            <a:ext cx="6233702" cy="34821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564897" y="287340"/>
            <a:ext cx="10492766" cy="1006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Bootswatch Themes - Distinctive Themes for Bootstrap</a:t>
            </a:r>
            <a:br>
              <a:rPr lang="en-US"/>
            </a:br>
            <a:r>
              <a:rPr lang="en-US" sz="1600"/>
              <a:t>https://bootswatch.com/</a:t>
            </a:r>
            <a:endParaRPr b="0" i="0" sz="1600" u="none" cap="none" strike="noStrike">
              <a:solidFill>
                <a:srgbClr val="002E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564897" y="1357298"/>
            <a:ext cx="10074814" cy="4929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3046" lvl="0" marL="30004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7"/>
          <p:cNvSpPr txBox="1"/>
          <p:nvPr>
            <p:ph idx="12" type="sldNum"/>
          </p:nvPr>
        </p:nvSpPr>
        <p:spPr>
          <a:xfrm>
            <a:off x="5407286" y="6356361"/>
            <a:ext cx="137743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763" y="4556025"/>
            <a:ext cx="10657900" cy="211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 rotWithShape="1">
          <a:blip r:embed="rId4">
            <a:alphaModFix/>
          </a:blip>
          <a:srcRect b="2705" l="0" r="0" t="2705"/>
          <a:stretch/>
        </p:blipFill>
        <p:spPr>
          <a:xfrm>
            <a:off x="69613" y="2070600"/>
            <a:ext cx="11483351" cy="22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9825" y="-135238"/>
            <a:ext cx="10684114" cy="21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/>
        </p:nvSpPr>
        <p:spPr>
          <a:xfrm>
            <a:off x="5369650" y="5667850"/>
            <a:ext cx="6324300" cy="100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2"/>
                </a:solidFill>
              </a:rPr>
              <a:t>… </a:t>
            </a:r>
            <a:r>
              <a:rPr lang="en-US" sz="4400">
                <a:solidFill>
                  <a:schemeClr val="dk2"/>
                </a:solidFill>
              </a:rPr>
              <a:t>and lots more</a:t>
            </a:r>
            <a:endParaRPr sz="44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564900" y="287348"/>
            <a:ext cx="104928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Pick a Bootswatch theme with the </a:t>
            </a:r>
            <a:r>
              <a:rPr b="1" lang="en-US" sz="20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--bootstrap.theme</a:t>
            </a:r>
            <a:r>
              <a:rPr lang="en-US" sz="2300"/>
              <a:t> parameter, </a:t>
            </a:r>
            <a:endParaRPr sz="2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and the CDN CSS is automatically injected in the header</a:t>
            </a:r>
            <a:endParaRPr sz="1000"/>
          </a:p>
        </p:txBody>
      </p:sp>
      <p:sp>
        <p:nvSpPr>
          <p:cNvPr id="183" name="Google Shape;183;p28"/>
          <p:cNvSpPr txBox="1"/>
          <p:nvPr>
            <p:ph idx="1" type="body"/>
          </p:nvPr>
        </p:nvSpPr>
        <p:spPr>
          <a:xfrm>
            <a:off x="3798300" y="6240725"/>
            <a:ext cx="4026000" cy="4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--</a:t>
            </a:r>
            <a:r>
              <a:rPr b="1" lang="en-US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bootstrap.</a:t>
            </a:r>
            <a:r>
              <a:rPr b="1" lang="en-US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theme=quartz</a:t>
            </a:r>
            <a:endParaRPr/>
          </a:p>
        </p:txBody>
      </p:sp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575" y="1283225"/>
            <a:ext cx="9032699" cy="4851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564897" y="287340"/>
            <a:ext cx="104928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DITA-Bootstrap SASS:</a:t>
            </a:r>
            <a:r>
              <a:rPr lang="en-US" sz="2300"/>
              <a:t> </a:t>
            </a:r>
            <a:r>
              <a:rPr i="1" lang="en-US" sz="2300">
                <a:solidFill>
                  <a:srgbClr val="888888"/>
                </a:solidFill>
              </a:rPr>
              <a:t>"But I want the docs using our branding and style"</a:t>
            </a:r>
            <a:endParaRPr i="1" sz="2300">
              <a:solidFill>
                <a:srgbClr val="888888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https://github.com/infotexture/dita-bootstrap.sass</a:t>
            </a:r>
            <a:endParaRPr sz="1500"/>
          </a:p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564897" y="1357298"/>
            <a:ext cx="10074900" cy="49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Take a Bootswatch theme and amend SASS to change colours.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Rebuild CSS to </a:t>
            </a:r>
            <a:r>
              <a:rPr b="1" lang="en-US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theme.css</a:t>
            </a:r>
            <a:endParaRPr b="1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(separate DITA transform which invokes Node-Sass)</a:t>
            </a:r>
            <a:endParaRPr b="1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Amend header to use </a:t>
            </a:r>
            <a:r>
              <a:rPr b="1" lang="en-US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theme.css</a:t>
            </a:r>
            <a:r>
              <a:rPr lang="en-US"/>
              <a:t> in preference to Bootswatch CDN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(run </a:t>
            </a: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-US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ncorporate-theme</a:t>
            </a: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/>
              <a:t>as part of</a:t>
            </a:r>
            <a:r>
              <a:rPr lang="en-US" sz="1900">
                <a:solidFill>
                  <a:schemeClr val="lt1"/>
                </a:solidFill>
              </a:rPr>
              <a:t> </a:t>
            </a:r>
            <a:r>
              <a:rPr lang="en-US" sz="19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bootstrap.process.pre</a:t>
            </a:r>
            <a:r>
              <a:rPr lang="en-US"/>
              <a:t> to do this)</a:t>
            </a:r>
            <a:endParaRPr sz="19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91" name="Google Shape;191;p29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2" name="Google Shape;19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9700" y="3199075"/>
            <a:ext cx="7265300" cy="32353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30"/>
          <p:cNvSpPr txBox="1"/>
          <p:nvPr>
            <p:ph type="title"/>
          </p:nvPr>
        </p:nvSpPr>
        <p:spPr>
          <a:xfrm>
            <a:off x="564896" y="287340"/>
            <a:ext cx="11046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Watermarking: Now it looks stylish, make it uglier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25" y="1340815"/>
            <a:ext cx="5715000" cy="1905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0" name="Google Shape;20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4425" y="2394650"/>
            <a:ext cx="5837251" cy="324923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1" name="Google Shape;201;p30"/>
          <p:cNvSpPr txBox="1"/>
          <p:nvPr/>
        </p:nvSpPr>
        <p:spPr>
          <a:xfrm>
            <a:off x="662950" y="4297675"/>
            <a:ext cx="5246400" cy="2205900"/>
          </a:xfrm>
          <a:prstGeom prst="rect">
            <a:avLst/>
          </a:prstGeom>
          <a:solidFill>
            <a:srgbClr val="41B4C7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AutoNum type="arabicPeriod"/>
            </a:pPr>
            <a:r>
              <a:rPr lang="en-US" sz="1900">
                <a:solidFill>
                  <a:schemeClr val="lt1"/>
                </a:solidFill>
              </a:rPr>
              <a:t>Use </a:t>
            </a:r>
            <a:r>
              <a:rPr lang="en-US" sz="19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extend.css.process</a:t>
            </a:r>
            <a:r>
              <a:rPr b="1" lang="en-US" sz="1900">
                <a:solidFill>
                  <a:schemeClr val="dk2"/>
                </a:solidFill>
              </a:rPr>
              <a:t> </a:t>
            </a:r>
            <a:r>
              <a:rPr lang="en-US" sz="1900">
                <a:solidFill>
                  <a:schemeClr val="lt1"/>
                </a:solidFill>
              </a:rPr>
              <a:t>to i</a:t>
            </a:r>
            <a:r>
              <a:rPr lang="en-US" sz="1900">
                <a:solidFill>
                  <a:schemeClr val="lt1"/>
                </a:solidFill>
              </a:rPr>
              <a:t>nject CSS</a:t>
            </a:r>
            <a:endParaRPr sz="19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AutoNum type="arabicPeriod"/>
            </a:pPr>
            <a:r>
              <a:rPr lang="en-US" sz="1900">
                <a:solidFill>
                  <a:schemeClr val="lt1"/>
                </a:solidFill>
              </a:rPr>
              <a:t>Use </a:t>
            </a:r>
            <a:r>
              <a:rPr lang="en-US" sz="19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bootstrap.process.pre</a:t>
            </a:r>
            <a:r>
              <a:rPr lang="en-US" sz="1900">
                <a:solidFill>
                  <a:schemeClr val="lt1"/>
                </a:solidFill>
              </a:rPr>
              <a:t> to o</a:t>
            </a:r>
            <a:r>
              <a:rPr lang="en-US" sz="1900">
                <a:solidFill>
                  <a:schemeClr val="lt1"/>
                </a:solidFill>
              </a:rPr>
              <a:t>verride  </a:t>
            </a:r>
            <a:r>
              <a:rPr lang="en-US" sz="19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bootstrap.sidebar.ftr</a:t>
            </a:r>
            <a:endParaRPr sz="19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0"/>
          <p:cNvSpPr txBox="1"/>
          <p:nvPr/>
        </p:nvSpPr>
        <p:spPr>
          <a:xfrm>
            <a:off x="985225" y="3338400"/>
            <a:ext cx="4744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See </a:t>
            </a:r>
            <a:r>
              <a:rPr lang="en-US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https://github.com/jason-fox/fox.jason.watermark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0"/>
          <p:cNvSpPr txBox="1"/>
          <p:nvPr/>
        </p:nvSpPr>
        <p:spPr>
          <a:xfrm>
            <a:off x="6697975" y="5715300"/>
            <a:ext cx="5494200" cy="1006200"/>
          </a:xfrm>
          <a:prstGeom prst="rect">
            <a:avLst/>
          </a:prstGeom>
          <a:solidFill>
            <a:srgbClr val="5DC0C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See </a:t>
            </a:r>
            <a:r>
              <a:rPr lang="en-US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https://github.com/jason-fox/dita-bootstrap.watermark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p31"/>
          <p:cNvSpPr txBox="1"/>
          <p:nvPr>
            <p:ph type="title"/>
          </p:nvPr>
        </p:nvSpPr>
        <p:spPr>
          <a:xfrm>
            <a:off x="564900" y="287350"/>
            <a:ext cx="114024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Missing</a:t>
            </a:r>
            <a:r>
              <a:rPr lang="en-US"/>
              <a:t> </a:t>
            </a:r>
            <a:r>
              <a:rPr lang="en-US"/>
              <a:t>Bootstrap Functions</a:t>
            </a:r>
            <a:r>
              <a:rPr lang="en-US"/>
              <a:t> </a:t>
            </a:r>
            <a:endParaRPr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Parallax, Greyscale, Sliders, Whitebox Gallery etc.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1"/>
          <p:cNvSpPr txBox="1"/>
          <p:nvPr/>
        </p:nvSpPr>
        <p:spPr>
          <a:xfrm>
            <a:off x="662950" y="1571525"/>
            <a:ext cx="4537800" cy="4932000"/>
          </a:xfrm>
          <a:prstGeom prst="rect">
            <a:avLst/>
          </a:prstGeom>
          <a:solidFill>
            <a:srgbClr val="41B4C7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AutoNum type="arabicPeriod"/>
            </a:pPr>
            <a:r>
              <a:rPr lang="en-US" sz="1900">
                <a:solidFill>
                  <a:schemeClr val="lt1"/>
                </a:solidFill>
              </a:rPr>
              <a:t>Use </a:t>
            </a:r>
            <a:r>
              <a:rPr lang="en-US" sz="19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bootstrap.process.pre</a:t>
            </a:r>
            <a:r>
              <a:rPr lang="en-US" sz="1900">
                <a:solidFill>
                  <a:schemeClr val="lt1"/>
                </a:solidFill>
              </a:rPr>
              <a:t> to override  </a:t>
            </a:r>
            <a:r>
              <a:rPr lang="en-US" sz="19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args.xsl</a:t>
            </a:r>
            <a:r>
              <a:rPr lang="en-US" sz="1900">
                <a:solidFill>
                  <a:schemeClr val="lt1"/>
                </a:solidFill>
              </a:rPr>
              <a:t> and </a:t>
            </a:r>
            <a:endParaRPr sz="19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&lt;xml:import href="</a:t>
            </a:r>
            <a:endParaRPr sz="18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plugin:net.infotexture.</a:t>
            </a:r>
            <a:endParaRPr sz="18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dita-bootstrap:xsl</a:t>
            </a:r>
            <a:endParaRPr sz="1800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/html5-bootstrap.xsl"/&gt;</a:t>
            </a:r>
            <a:r>
              <a:rPr lang="en-US" sz="19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1900">
                <a:solidFill>
                  <a:schemeClr val="lt1"/>
                </a:solidFill>
              </a:rPr>
              <a:t>to include standard DITA Bootstrap</a:t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AutoNum type="arabicPeriod"/>
            </a:pPr>
            <a:r>
              <a:rPr lang="en-US" sz="1900">
                <a:solidFill>
                  <a:schemeClr val="lt1"/>
                </a:solidFill>
              </a:rPr>
              <a:t>Add a </a:t>
            </a:r>
            <a:r>
              <a:rPr lang="en-US" sz="19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processHDF</a:t>
            </a:r>
            <a:r>
              <a:rPr lang="en-US" sz="1900">
                <a:solidFill>
                  <a:schemeClr val="lt1"/>
                </a:solidFill>
              </a:rPr>
              <a:t> function to add more JavaScript and CSS to the header</a:t>
            </a:r>
            <a:endParaRPr sz="1900">
              <a:solidFill>
                <a:schemeClr val="l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AutoNum type="arabicPeriod"/>
            </a:pPr>
            <a:r>
              <a:rPr lang="en-US" sz="1900">
                <a:solidFill>
                  <a:schemeClr val="lt1"/>
                </a:solidFill>
              </a:rPr>
              <a:t>Remember to include an </a:t>
            </a:r>
            <a:r>
              <a:rPr lang="en-US" sz="19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&lt;xsl:next-match/&gt;</a:t>
            </a:r>
            <a:r>
              <a:rPr lang="en-US" sz="1900">
                <a:solidFill>
                  <a:schemeClr val="lt1"/>
                </a:solidFill>
              </a:rPr>
              <a:t> call. 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1"/>
          <p:cNvSpPr txBox="1"/>
          <p:nvPr/>
        </p:nvSpPr>
        <p:spPr>
          <a:xfrm>
            <a:off x="6697975" y="5154925"/>
            <a:ext cx="5494200" cy="1566600"/>
          </a:xfrm>
          <a:prstGeom prst="rect">
            <a:avLst/>
          </a:prstGeom>
          <a:solidFill>
            <a:srgbClr val="5DC0C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See </a:t>
            </a:r>
            <a:r>
              <a:rPr lang="en-US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https://github.com/jason-fox/dita-bootstrap.extension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12" name="Google Shape;21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7275" y="1445950"/>
            <a:ext cx="6241579" cy="355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099" y="1445940"/>
            <a:ext cx="4109608" cy="410960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564897" y="287340"/>
            <a:ext cx="104928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am I ?</a:t>
            </a:r>
            <a:endParaRPr b="0" i="0" sz="2800" u="none" cap="none" strike="noStrike">
              <a:solidFill>
                <a:srgbClr val="002E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564900" y="5707948"/>
            <a:ext cx="100749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3046" lvl="0" marL="30004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rPr lang="en-US" sz="3100"/>
              <a:t>FIWARE Senior Technical Evangelist</a:t>
            </a:r>
            <a:endParaRPr b="0" i="0" sz="3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900" y="1388425"/>
            <a:ext cx="4081149" cy="408114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8099" y="1445940"/>
            <a:ext cx="4109608" cy="410960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564897" y="287340"/>
            <a:ext cx="104928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my motivation</a:t>
            </a:r>
            <a:r>
              <a:rPr lang="en-US"/>
              <a:t>?</a:t>
            </a:r>
            <a:endParaRPr b="0" i="0" sz="2800" u="none" cap="none" strike="noStrike">
              <a:solidFill>
                <a:srgbClr val="002E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564900" y="5770548"/>
            <a:ext cx="100749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3046" lvl="0" marL="30004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B4C7"/>
              </a:buClr>
              <a:buSzPts val="2000"/>
              <a:buFont typeface="Noto Sans Symbols"/>
              <a:buNone/>
            </a:pPr>
            <a:r>
              <a:rPr lang="en-US" sz="3200"/>
              <a:t>Cares if an ethical gent or evil swine</a:t>
            </a:r>
            <a:endParaRPr b="0" i="0" sz="3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625" y="1445940"/>
            <a:ext cx="4172209" cy="417220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8099" y="1586965"/>
            <a:ext cx="4109608" cy="410960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450" y="-675275"/>
            <a:ext cx="12334300" cy="80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0"/>
          <p:cNvSpPr txBox="1"/>
          <p:nvPr>
            <p:ph type="title"/>
          </p:nvPr>
        </p:nvSpPr>
        <p:spPr>
          <a:xfrm>
            <a:off x="564896" y="287340"/>
            <a:ext cx="110466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Missing DITA-OT Search Box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917500" y="5717600"/>
            <a:ext cx="7751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2"/>
                </a:solidFill>
              </a:rPr>
              <a:t>See: </a:t>
            </a:r>
            <a:r>
              <a:rPr lang="en-US" sz="1900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https://github.com/infotexture/dita-bootstrap.lunr</a:t>
            </a:r>
            <a:endParaRPr sz="1900">
              <a:solidFill>
                <a:schemeClr val="dk2"/>
              </a:solidFill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8625" y="1445940"/>
            <a:ext cx="7552589" cy="411925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564897" y="287340"/>
            <a:ext cx="104928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DITA-Bootstrap Lunr Processing:</a:t>
            </a:r>
            <a:r>
              <a:rPr lang="en-US" sz="2300"/>
              <a:t> </a:t>
            </a:r>
            <a:r>
              <a:rPr i="1" lang="en-US" sz="2300">
                <a:solidFill>
                  <a:srgbClr val="888888"/>
                </a:solidFill>
              </a:rPr>
              <a:t>"But I want to be able to search"</a:t>
            </a:r>
            <a:endParaRPr i="1" sz="2300">
              <a:solidFill>
                <a:srgbClr val="888888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564899" y="1357300"/>
            <a:ext cx="5757600" cy="49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XSL to extract all texts from each </a:t>
            </a:r>
            <a:r>
              <a:rPr b="1" lang="en-US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*.dita</a:t>
            </a:r>
            <a:r>
              <a:rPr lang="en-US"/>
              <a:t> file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XSL to merge all files into a single </a:t>
            </a:r>
            <a:r>
              <a:rPr lang="en-US"/>
              <a:t>massive</a:t>
            </a:r>
            <a:r>
              <a:rPr lang="en-US"/>
              <a:t> XML to work with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Create two files: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list of unique ids each with a preview HTML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list </a:t>
            </a:r>
            <a:r>
              <a:rPr lang="en-US"/>
              <a:t>of unique ids each with the raw page of text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Use </a:t>
            </a:r>
            <a:r>
              <a:rPr b="1" lang="en-US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lunr.js</a:t>
            </a:r>
            <a:r>
              <a:rPr lang="en-US"/>
              <a:t> and node to generate a </a:t>
            </a:r>
            <a:r>
              <a:rPr lang="en-US"/>
              <a:t>search</a:t>
            </a:r>
            <a:r>
              <a:rPr lang="en-US"/>
              <a:t> index.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 Push the following to output:</a:t>
            </a:r>
            <a:endParaRPr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b="1" lang="en-US"/>
              <a:t> </a:t>
            </a:r>
            <a:r>
              <a:rPr b="1" lang="en-US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search_index.json</a:t>
            </a:r>
            <a:endParaRPr b="1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 </a:t>
            </a:r>
            <a:r>
              <a:rPr b="1" lang="en-US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preview.json</a:t>
            </a:r>
            <a:endParaRPr b="1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 </a:t>
            </a:r>
            <a:r>
              <a:rPr b="1" lang="en-US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lunr-client.js</a:t>
            </a:r>
            <a:endParaRPr b="1">
              <a:solidFill>
                <a:schemeClr val="accen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0850" y="1704339"/>
            <a:ext cx="4790325" cy="34493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564897" y="287340"/>
            <a:ext cx="104928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DITA-Bootstrap Lunr Client:</a:t>
            </a:r>
            <a:r>
              <a:rPr lang="en-US" sz="2300"/>
              <a:t> </a:t>
            </a:r>
            <a:r>
              <a:rPr i="1" lang="en-US" sz="2300">
                <a:solidFill>
                  <a:srgbClr val="888888"/>
                </a:solidFill>
              </a:rPr>
              <a:t>"But I want to display results"</a:t>
            </a:r>
            <a:endParaRPr i="1" sz="2300">
              <a:solidFill>
                <a:srgbClr val="888888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564900" y="2393113"/>
            <a:ext cx="5757600" cy="20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Unobtrusive</a:t>
            </a:r>
            <a:r>
              <a:rPr lang="en-US"/>
              <a:t> JavaScript to listen to Search Box data entry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Make a </a:t>
            </a:r>
            <a:r>
              <a:rPr b="1" lang="en-US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rPr>
              <a:t>lunr.js </a:t>
            </a:r>
            <a:r>
              <a:rPr lang="en-US"/>
              <a:t>search request.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Display the results on screen as Bootstrap Cards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Need </a:t>
            </a:r>
            <a:r>
              <a:rPr lang="en-US"/>
              <a:t>internationalization</a:t>
            </a:r>
            <a:r>
              <a:rPr lang="en-US"/>
              <a:t> for </a:t>
            </a:r>
            <a:r>
              <a:rPr b="1" lang="en-US"/>
              <a:t>Results</a:t>
            </a:r>
            <a:r>
              <a:rPr lang="en-US"/>
              <a:t> and </a:t>
            </a:r>
            <a:r>
              <a:rPr b="1" lang="en-US"/>
              <a:t>Search found no results</a:t>
            </a:r>
            <a:endParaRPr b="1"/>
          </a:p>
        </p:txBody>
      </p:sp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4575" y="1950100"/>
            <a:ext cx="5215325" cy="29578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564897" y="287340"/>
            <a:ext cx="10492800" cy="100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about me …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564899" y="1357300"/>
            <a:ext cx="5183100" cy="49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Clr>
                <a:srgbClr val="5DC0CF"/>
              </a:buClr>
              <a:buSzPts val="2800"/>
              <a:buChar char="▪"/>
            </a:pPr>
            <a:r>
              <a:rPr lang="en-US" sz="2800">
                <a:solidFill>
                  <a:schemeClr val="dk2"/>
                </a:solidFill>
              </a:rPr>
              <a:t>This is my</a:t>
            </a:r>
            <a:r>
              <a:rPr b="1" lang="en-US" sz="2800">
                <a:solidFill>
                  <a:srgbClr val="5DC0CF"/>
                </a:solidFill>
              </a:rPr>
              <a:t> </a:t>
            </a:r>
            <a:r>
              <a:rPr lang="en-US" sz="2800">
                <a:solidFill>
                  <a:schemeClr val="dk2"/>
                </a:solidFill>
              </a:rPr>
              <a:t>dog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5DC0CF"/>
              </a:buClr>
              <a:buSzPts val="2800"/>
              <a:buChar char="▪"/>
            </a:pPr>
            <a:r>
              <a:rPr lang="en-US" sz="2800">
                <a:solidFill>
                  <a:schemeClr val="dk2"/>
                </a:solidFill>
              </a:rPr>
              <a:t>Tämä on minun</a:t>
            </a:r>
            <a:r>
              <a:rPr b="1" lang="en-US" sz="2800">
                <a:solidFill>
                  <a:srgbClr val="5DC0CF"/>
                </a:solidFill>
              </a:rPr>
              <a:t> </a:t>
            </a:r>
            <a:r>
              <a:rPr lang="en-US" sz="2800">
                <a:solidFill>
                  <a:schemeClr val="dk2"/>
                </a:solidFill>
              </a:rPr>
              <a:t>koirani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5DC0CF"/>
              </a:buClr>
              <a:buSzPts val="2800"/>
              <a:buChar char="▪"/>
            </a:pPr>
            <a:r>
              <a:rPr lang="en-US" sz="2800">
                <a:solidFill>
                  <a:schemeClr val="dk2"/>
                </a:solidFill>
              </a:rPr>
              <a:t>Das ist mein Hund</a:t>
            </a:r>
            <a:endParaRPr sz="2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DC0CF"/>
              </a:solidFill>
            </a:endParaRPr>
          </a:p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Clr>
                <a:srgbClr val="5DC0CF"/>
              </a:buClr>
              <a:buSzPts val="2800"/>
              <a:buChar char="▪"/>
            </a:pPr>
            <a:r>
              <a:rPr lang="en-US" sz="2800">
                <a:solidFill>
                  <a:schemeClr val="dk2"/>
                </a:solidFill>
              </a:rPr>
              <a:t>I like</a:t>
            </a:r>
            <a:r>
              <a:rPr b="1" lang="en-US" sz="2800">
                <a:solidFill>
                  <a:srgbClr val="5DC0CF"/>
                </a:solidFill>
              </a:rPr>
              <a:t> </a:t>
            </a:r>
            <a:r>
              <a:rPr lang="en-US" sz="2800">
                <a:solidFill>
                  <a:schemeClr val="dk2"/>
                </a:solidFill>
              </a:rPr>
              <a:t>dogs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5DC0CF"/>
              </a:buClr>
              <a:buSzPts val="2800"/>
              <a:buChar char="▪"/>
            </a:pPr>
            <a:r>
              <a:rPr lang="en-US" sz="2800">
                <a:solidFill>
                  <a:schemeClr val="dk2"/>
                </a:solidFill>
              </a:rPr>
              <a:t>Pidän</a:t>
            </a:r>
            <a:r>
              <a:rPr b="1" lang="en-US" sz="2800">
                <a:solidFill>
                  <a:srgbClr val="5DC0CF"/>
                </a:solidFill>
              </a:rPr>
              <a:t> </a:t>
            </a:r>
            <a:r>
              <a:rPr lang="en-US" sz="2800">
                <a:solidFill>
                  <a:schemeClr val="dk2"/>
                </a:solidFill>
              </a:rPr>
              <a:t>koirista</a:t>
            </a:r>
            <a:r>
              <a:rPr b="1" lang="en-US" sz="2800">
                <a:solidFill>
                  <a:srgbClr val="5DC0CF"/>
                </a:solidFill>
              </a:rPr>
              <a:t> </a:t>
            </a:r>
            <a:endParaRPr b="1" sz="2800">
              <a:solidFill>
                <a:srgbClr val="5DC0C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5DC0CF"/>
              </a:buClr>
              <a:buSzPts val="2800"/>
              <a:buChar char="▪"/>
            </a:pPr>
            <a:r>
              <a:rPr lang="en-US" sz="2800">
                <a:solidFill>
                  <a:schemeClr val="dk2"/>
                </a:solidFill>
              </a:rPr>
              <a:t>Ich mag Hunde</a:t>
            </a:r>
            <a:endParaRPr sz="2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Clr>
                <a:srgbClr val="5DC0CF"/>
              </a:buClr>
              <a:buSzPts val="2800"/>
              <a:buChar char="▪"/>
            </a:pPr>
            <a:r>
              <a:rPr lang="en-US" sz="2800">
                <a:solidFill>
                  <a:schemeClr val="dk2"/>
                </a:solidFill>
              </a:rPr>
              <a:t>I do not own a cat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5DC0CF"/>
              </a:buClr>
              <a:buSzPts val="2800"/>
              <a:buChar char="▪"/>
            </a:pPr>
            <a:r>
              <a:rPr lang="en-US" sz="2800">
                <a:solidFill>
                  <a:schemeClr val="dk2"/>
                </a:solidFill>
              </a:rPr>
              <a:t>En omista kissa</a:t>
            </a:r>
            <a:r>
              <a:rPr b="1" lang="en-US" sz="2800">
                <a:solidFill>
                  <a:srgbClr val="5DC0CF"/>
                </a:solidFill>
              </a:rPr>
              <a:t> </a:t>
            </a:r>
            <a:endParaRPr b="1" sz="2800">
              <a:solidFill>
                <a:srgbClr val="5DC0C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5DC0CF"/>
              </a:buClr>
              <a:buSzPts val="2800"/>
              <a:buChar char="▪"/>
            </a:pPr>
            <a:r>
              <a:rPr lang="en-US" sz="2800">
                <a:solidFill>
                  <a:schemeClr val="dk2"/>
                </a:solidFill>
              </a:rPr>
              <a:t>Ich besitze keine Katze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/>
              <a:t> 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1625" y="287350"/>
            <a:ext cx="5483125" cy="54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564899" y="1360300"/>
            <a:ext cx="5183100" cy="4929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Clr>
                <a:srgbClr val="5DC0CF"/>
              </a:buClr>
              <a:buSzPts val="2800"/>
              <a:buChar char="▪"/>
            </a:pPr>
            <a:r>
              <a:rPr lang="en-US" sz="2800" strike="sngStrike">
                <a:solidFill>
                  <a:srgbClr val="D8D8D8"/>
                </a:solidFill>
              </a:rPr>
              <a:t>This is my</a:t>
            </a:r>
            <a:r>
              <a:rPr b="1" lang="en-US" sz="2800">
                <a:solidFill>
                  <a:srgbClr val="5DC0CF"/>
                </a:solidFill>
              </a:rPr>
              <a:t> </a:t>
            </a:r>
            <a:r>
              <a:rPr b="1" lang="en-US" sz="2800">
                <a:solidFill>
                  <a:schemeClr val="accent2"/>
                </a:solidFill>
              </a:rPr>
              <a:t>dog</a:t>
            </a:r>
            <a:endParaRPr b="1" sz="2800">
              <a:solidFill>
                <a:schemeClr val="accent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5DC0CF"/>
              </a:buClr>
              <a:buSzPts val="2800"/>
              <a:buChar char="▪"/>
            </a:pPr>
            <a:r>
              <a:rPr lang="en-US" sz="2800" strike="sngStrike">
                <a:solidFill>
                  <a:schemeClr val="lt2"/>
                </a:solidFill>
              </a:rPr>
              <a:t>Tämä on minun</a:t>
            </a:r>
            <a:r>
              <a:rPr b="1" lang="en-US" sz="2800">
                <a:solidFill>
                  <a:srgbClr val="5DC0CF"/>
                </a:solidFill>
              </a:rPr>
              <a:t> </a:t>
            </a:r>
            <a:r>
              <a:rPr b="1" lang="en-US" sz="2800">
                <a:solidFill>
                  <a:schemeClr val="accent2"/>
                </a:solidFill>
              </a:rPr>
              <a:t>koirani</a:t>
            </a:r>
            <a:endParaRPr b="1" sz="2800">
              <a:solidFill>
                <a:srgbClr val="5DC0C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5DC0CF"/>
              </a:buClr>
              <a:buSzPts val="2800"/>
              <a:buChar char="▪"/>
            </a:pPr>
            <a:r>
              <a:rPr lang="en-US" sz="2800" strike="sngStrike">
                <a:solidFill>
                  <a:schemeClr val="lt2"/>
                </a:solidFill>
              </a:rPr>
              <a:t>Das ist mein</a:t>
            </a:r>
            <a:r>
              <a:rPr lang="en-US" sz="2800">
                <a:solidFill>
                  <a:schemeClr val="dk2"/>
                </a:solidFill>
              </a:rPr>
              <a:t> </a:t>
            </a:r>
            <a:r>
              <a:rPr b="1" lang="en-US" sz="2800">
                <a:solidFill>
                  <a:schemeClr val="accent2"/>
                </a:solidFill>
              </a:rPr>
              <a:t>Hund</a:t>
            </a:r>
            <a:endParaRPr b="1" sz="2800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DC0CF"/>
              </a:solidFill>
            </a:endParaRPr>
          </a:p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Clr>
                <a:srgbClr val="5DC0CF"/>
              </a:buClr>
              <a:buSzPts val="2800"/>
              <a:buChar char="▪"/>
            </a:pPr>
            <a:r>
              <a:rPr lang="en-US" sz="2800" strike="sngStrike">
                <a:solidFill>
                  <a:schemeClr val="lt2"/>
                </a:solidFill>
              </a:rPr>
              <a:t>I</a:t>
            </a:r>
            <a:r>
              <a:rPr lang="en-US" sz="2800">
                <a:solidFill>
                  <a:schemeClr val="dk2"/>
                </a:solidFill>
              </a:rPr>
              <a:t> like</a:t>
            </a:r>
            <a:r>
              <a:rPr b="1" lang="en-US" sz="2800">
                <a:solidFill>
                  <a:srgbClr val="5DC0CF"/>
                </a:solidFill>
              </a:rPr>
              <a:t> </a:t>
            </a:r>
            <a:r>
              <a:rPr b="1" lang="en-US" sz="2800">
                <a:solidFill>
                  <a:schemeClr val="accent2"/>
                </a:solidFill>
              </a:rPr>
              <a:t>dogs</a:t>
            </a:r>
            <a:endParaRPr b="1" sz="2800">
              <a:solidFill>
                <a:schemeClr val="accent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5DC0CF"/>
              </a:buClr>
              <a:buSzPts val="2800"/>
              <a:buChar char="▪"/>
            </a:pPr>
            <a:r>
              <a:rPr lang="en-US" sz="2800">
                <a:solidFill>
                  <a:schemeClr val="dk2"/>
                </a:solidFill>
              </a:rPr>
              <a:t>Pidän</a:t>
            </a:r>
            <a:r>
              <a:rPr b="1" lang="en-US" sz="2800">
                <a:solidFill>
                  <a:srgbClr val="5DC0CF"/>
                </a:solidFill>
              </a:rPr>
              <a:t> </a:t>
            </a:r>
            <a:r>
              <a:rPr b="1" lang="en-US" sz="2800">
                <a:solidFill>
                  <a:schemeClr val="accent2"/>
                </a:solidFill>
              </a:rPr>
              <a:t>koirista</a:t>
            </a:r>
            <a:r>
              <a:rPr b="1" lang="en-US" sz="2800">
                <a:solidFill>
                  <a:srgbClr val="5DC0CF"/>
                </a:solidFill>
              </a:rPr>
              <a:t> </a:t>
            </a:r>
            <a:endParaRPr b="1" sz="2800">
              <a:solidFill>
                <a:srgbClr val="5DC0C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5DC0CF"/>
              </a:buClr>
              <a:buSzPts val="2800"/>
              <a:buChar char="▪"/>
            </a:pPr>
            <a:r>
              <a:rPr lang="en-US" sz="2800" strike="sngStrike">
                <a:solidFill>
                  <a:schemeClr val="lt2"/>
                </a:solidFill>
              </a:rPr>
              <a:t>Ich</a:t>
            </a:r>
            <a:r>
              <a:rPr lang="en-US" sz="2800">
                <a:solidFill>
                  <a:schemeClr val="dk2"/>
                </a:solidFill>
              </a:rPr>
              <a:t> mag </a:t>
            </a:r>
            <a:r>
              <a:rPr b="1" lang="en-US" sz="2800">
                <a:solidFill>
                  <a:schemeClr val="accent2"/>
                </a:solidFill>
              </a:rPr>
              <a:t>Hunde</a:t>
            </a:r>
            <a:endParaRPr b="1" sz="2800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Clr>
                <a:srgbClr val="5DC0CF"/>
              </a:buClr>
              <a:buSzPts val="2800"/>
              <a:buChar char="▪"/>
            </a:pPr>
            <a:r>
              <a:rPr lang="en-US" sz="2800" strike="sngStrike">
                <a:solidFill>
                  <a:schemeClr val="lt2"/>
                </a:solidFill>
              </a:rPr>
              <a:t>I do not</a:t>
            </a:r>
            <a:r>
              <a:rPr lang="en-US" sz="2800">
                <a:solidFill>
                  <a:schemeClr val="dk2"/>
                </a:solidFill>
              </a:rPr>
              <a:t> own </a:t>
            </a:r>
            <a:r>
              <a:rPr lang="en-US" sz="2800" strike="sngStrike">
                <a:solidFill>
                  <a:schemeClr val="lt2"/>
                </a:solidFill>
              </a:rPr>
              <a:t>a</a:t>
            </a:r>
            <a:r>
              <a:rPr lang="en-US" sz="2800">
                <a:solidFill>
                  <a:schemeClr val="dk2"/>
                </a:solidFill>
              </a:rPr>
              <a:t> cat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5DC0CF"/>
              </a:buClr>
              <a:buSzPts val="2800"/>
              <a:buChar char="▪"/>
            </a:pPr>
            <a:r>
              <a:rPr lang="en-US" sz="2800" strike="sngStrike">
                <a:solidFill>
                  <a:schemeClr val="lt2"/>
                </a:solidFill>
              </a:rPr>
              <a:t>En</a:t>
            </a:r>
            <a:r>
              <a:rPr lang="en-US" sz="2800">
                <a:solidFill>
                  <a:schemeClr val="dk2"/>
                </a:solidFill>
              </a:rPr>
              <a:t> omista kissa</a:t>
            </a:r>
            <a:r>
              <a:rPr b="1" lang="en-US" sz="2800">
                <a:solidFill>
                  <a:srgbClr val="5DC0CF"/>
                </a:solidFill>
              </a:rPr>
              <a:t> </a:t>
            </a:r>
            <a:endParaRPr b="1" sz="2800">
              <a:solidFill>
                <a:srgbClr val="5DC0C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5DC0CF"/>
              </a:buClr>
              <a:buSzPts val="2800"/>
              <a:buChar char="▪"/>
            </a:pPr>
            <a:r>
              <a:rPr lang="en-US" sz="2800" strike="sngStrike">
                <a:solidFill>
                  <a:schemeClr val="lt2"/>
                </a:solidFill>
              </a:rPr>
              <a:t>Ich</a:t>
            </a:r>
            <a:r>
              <a:rPr lang="en-US" sz="2800">
                <a:solidFill>
                  <a:schemeClr val="dk2"/>
                </a:solidFill>
              </a:rPr>
              <a:t> besitze </a:t>
            </a:r>
            <a:r>
              <a:rPr lang="en-US" sz="2800" strike="sngStrike">
                <a:solidFill>
                  <a:schemeClr val="lt2"/>
                </a:solidFill>
              </a:rPr>
              <a:t>keine</a:t>
            </a:r>
            <a:r>
              <a:rPr lang="en-US" sz="2800">
                <a:solidFill>
                  <a:schemeClr val="dk2"/>
                </a:solidFill>
              </a:rPr>
              <a:t> Katze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accent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/>
              <a:t> 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564897" y="287340"/>
            <a:ext cx="10492800" cy="10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Stop Words and Language Stemming for Search: </a:t>
            </a:r>
            <a:r>
              <a:rPr b="1" lang="en-US"/>
              <a:t>Dog = Dogs</a:t>
            </a:r>
            <a:endParaRPr b="1" i="0" sz="2800" u="none" cap="none" strike="noStrike">
              <a:solidFill>
                <a:srgbClr val="002E67"/>
              </a:solidFill>
            </a:endParaRPr>
          </a:p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5407286" y="6356361"/>
            <a:ext cx="1377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992" y="1521450"/>
            <a:ext cx="4007734" cy="4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8812" y="1436206"/>
            <a:ext cx="4423050" cy="5099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81924" y="1304025"/>
            <a:ext cx="3334476" cy="536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