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12" r:id="rId4"/>
  </p:sldMasterIdLst>
  <p:notesMasterIdLst>
    <p:notesMasterId r:id="rId17"/>
  </p:notesMasterIdLst>
  <p:sldIdLst>
    <p:sldId id="257" r:id="rId5"/>
    <p:sldId id="258" r:id="rId6"/>
    <p:sldId id="271" r:id="rId7"/>
    <p:sldId id="263" r:id="rId8"/>
    <p:sldId id="260" r:id="rId9"/>
    <p:sldId id="264" r:id="rId10"/>
    <p:sldId id="265" r:id="rId11"/>
    <p:sldId id="266" r:id="rId12"/>
    <p:sldId id="267" r:id="rId13"/>
    <p:sldId id="272" r:id="rId14"/>
    <p:sldId id="269" r:id="rId15"/>
    <p:sldId id="26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19" autoAdjust="0"/>
  </p:normalViewPr>
  <p:slideViewPr>
    <p:cSldViewPr snapToGrid="0">
      <p:cViewPr varScale="1">
        <p:scale>
          <a:sx n="70" d="100"/>
          <a:sy n="70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891D02-D734-4C34-8A96-E6D19B23E469}" type="datetimeFigureOut">
              <a:rPr lang="en-IN" smtClean="0"/>
              <a:t>11-02-2024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3FBA86-A6E3-4CA1-9D73-A93609D4B1B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16539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017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961468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591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745747"/>
            <a:ext cx="3687316" cy="515009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849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443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80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811546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323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70602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046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9789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36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494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2421" y="1179829"/>
            <a:ext cx="3682723" cy="489342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1337481"/>
            <a:ext cx="3031852" cy="1564767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3070746"/>
            <a:ext cx="3031852" cy="27673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766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805126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289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800660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2E49D9B5-D19A-8559-0557-F11EABB81862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71803" y="48279"/>
            <a:ext cx="1779827" cy="39551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6441468-C17B-F037-227C-55E4B9231189}"/>
              </a:ext>
            </a:extLst>
          </p:cNvPr>
          <p:cNvSpPr txBox="1"/>
          <p:nvPr userDrawn="1"/>
        </p:nvSpPr>
        <p:spPr>
          <a:xfrm>
            <a:off x="6946710" y="28398"/>
            <a:ext cx="44764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IN" sz="1100" dirty="0"/>
              <a:t>DITA-OT Day, 11 February 2024</a:t>
            </a:r>
          </a:p>
        </p:txBody>
      </p:sp>
    </p:spTree>
    <p:extLst>
      <p:ext uri="{BB962C8B-B14F-4D97-AF65-F5344CB8AC3E}">
        <p14:creationId xmlns:p14="http://schemas.microsoft.com/office/powerpoint/2010/main" val="3000897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11" r:id="rId5"/>
    <p:sldLayoutId id="2147483760" r:id="rId6"/>
    <p:sldLayoutId id="2147483762" r:id="rId7"/>
    <p:sldLayoutId id="2147483706" r:id="rId8"/>
    <p:sldLayoutId id="2147483709" r:id="rId9"/>
    <p:sldLayoutId id="2147483707" r:id="rId10"/>
    <p:sldLayoutId id="2147483708" r:id="rId11"/>
  </p:sldLayoutIdLst>
  <p:hf hd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nkedin.com/in/amit-siddhartha-28a7b38/" TargetMode="External"/><Relationship Id="rId2" Type="http://schemas.openxmlformats.org/officeDocument/2006/relationships/hyperlink" Target="mailto:asiddhartha@metapercept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D6D7A0BC-0046-4CAA-8E7F-DCAFE511EA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21E816-31F5-48BB-BD02-D15F2F18B4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</p:spPr>
        <p:txBody>
          <a:bodyPr>
            <a:normAutofit/>
          </a:bodyPr>
          <a:lstStyle/>
          <a:p>
            <a:r>
              <a:rPr lang="en-US" dirty="0"/>
              <a:t>Lessons Learned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5D6E6B-3353-491C-A3C6-F278D6CED8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468233"/>
          </a:xfrm>
        </p:spPr>
        <p:txBody>
          <a:bodyPr>
            <a:noAutofit/>
          </a:bodyPr>
          <a:lstStyle/>
          <a:p>
            <a:r>
              <a:rPr lang="en-US" sz="2000" dirty="0"/>
              <a:t>Migration from DITA-OT1.7 to DITA-OT3.5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7C6334F-6411-41EC-AD7D-179EDD8B5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N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6B02CEE-3AF8-4349-9B3E-8970E6DF62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N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AA01CF0-3FB5-44EB-B7DE-F2E86374C2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N"/>
          </a:p>
        </p:txBody>
      </p:sp>
      <p:pic>
        <p:nvPicPr>
          <p:cNvPr id="7" name="Picture 6" descr="A city with lights reflecting on water&#10;&#10;Description automatically generated">
            <a:extLst>
              <a:ext uri="{FF2B5EF4-FFF2-40B4-BE49-F238E27FC236}">
                <a16:creationId xmlns:a16="http://schemas.microsoft.com/office/drawing/2014/main" id="{FFD07CF3-F700-5353-F7EB-B43637E1EE2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70000"/>
          </a:blip>
          <a:srcRect b="23055"/>
          <a:stretch/>
        </p:blipFill>
        <p:spPr>
          <a:xfrm>
            <a:off x="0" y="3275469"/>
            <a:ext cx="12192000" cy="3596599"/>
          </a:xfrm>
          <a:prstGeom prst="rect">
            <a:avLst/>
          </a:prstGeom>
        </p:spPr>
      </p:pic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0B364D21-3421-237B-A777-F786550151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856" y="58523"/>
            <a:ext cx="1786892" cy="39708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9B60571-A7DB-6869-26C8-C232066C796D}"/>
              </a:ext>
            </a:extLst>
          </p:cNvPr>
          <p:cNvSpPr txBox="1"/>
          <p:nvPr/>
        </p:nvSpPr>
        <p:spPr>
          <a:xfrm>
            <a:off x="7188591" y="103177"/>
            <a:ext cx="47645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IN" sz="1400" dirty="0"/>
              <a:t>DITA-OT Day, 11 February 2024</a:t>
            </a:r>
          </a:p>
        </p:txBody>
      </p:sp>
    </p:spTree>
    <p:extLst>
      <p:ext uri="{BB962C8B-B14F-4D97-AF65-F5344CB8AC3E}">
        <p14:creationId xmlns:p14="http://schemas.microsoft.com/office/powerpoint/2010/main" val="24758055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233ACA-2CAC-F675-89CD-1A8A117510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51BD2-77DB-C680-0958-DB6FAFDB3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401900"/>
            <a:ext cx="11029616" cy="1188720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What went wrong?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EB9D7B8B-670B-DDA2-4900-23DF3D52A1CB}"/>
              </a:ext>
            </a:extLst>
          </p:cNvPr>
          <p:cNvSpPr txBox="1">
            <a:spLocks/>
          </p:cNvSpPr>
          <p:nvPr/>
        </p:nvSpPr>
        <p:spPr>
          <a:xfrm>
            <a:off x="581193" y="1815151"/>
            <a:ext cx="11224119" cy="201986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06000" indent="-306000" algn="l" defTabSz="457200" rtl="0" eaLnBrk="1" latinLnBrk="0" hangingPunct="1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7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3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</a:rPr>
              <a:t>Compatibility Issues</a:t>
            </a:r>
          </a:p>
          <a:p>
            <a:r>
              <a:rPr lang="en-US" b="1" dirty="0"/>
              <a:t>One size fits all - This didn’t work for us</a:t>
            </a:r>
            <a:r>
              <a:rPr lang="en-US" dirty="0"/>
              <a:t>. Table width, attachments inside the topics, tables, heading levels, and more. </a:t>
            </a:r>
          </a:p>
          <a:p>
            <a:r>
              <a:rPr lang="en-US" dirty="0"/>
              <a:t>The differences in the two versions required modifications to the existing codebase and customization.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07BE90F6-DD17-8828-24C9-9CCF2A5C3067}"/>
              </a:ext>
            </a:extLst>
          </p:cNvPr>
          <p:cNvSpPr txBox="1">
            <a:spLocks/>
          </p:cNvSpPr>
          <p:nvPr/>
        </p:nvSpPr>
        <p:spPr>
          <a:xfrm>
            <a:off x="581192" y="3138323"/>
            <a:ext cx="10746448" cy="1828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06000" indent="-306000" algn="l" defTabSz="457200" rtl="0" eaLnBrk="1" latinLnBrk="0" hangingPunct="1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7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3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</a:rPr>
              <a:t>Plugin Compatibility</a:t>
            </a:r>
          </a:p>
          <a:p>
            <a:r>
              <a:rPr lang="en-US" dirty="0"/>
              <a:t>More than 22 Plugins and Extensions used in the existing version were incompatible with DITA-OT3.5.</a:t>
            </a:r>
          </a:p>
          <a:p>
            <a:r>
              <a:rPr lang="en-US" dirty="0"/>
              <a:t>Heavily specialized DITA-OT required custom development to get in-line with DITA-OT3.5.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2C68AC02-3427-779E-A4C5-04A9630C0436}"/>
              </a:ext>
            </a:extLst>
          </p:cNvPr>
          <p:cNvSpPr txBox="1">
            <a:spLocks/>
          </p:cNvSpPr>
          <p:nvPr/>
        </p:nvSpPr>
        <p:spPr>
          <a:xfrm>
            <a:off x="581191" y="4457610"/>
            <a:ext cx="11029615" cy="201986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06000" indent="-306000" algn="l" defTabSz="457200" rtl="0" eaLnBrk="1" latinLnBrk="0" hangingPunct="1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7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3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</a:rPr>
              <a:t>Learning Curve</a:t>
            </a:r>
          </a:p>
          <a:p>
            <a:r>
              <a:rPr lang="en-US" dirty="0"/>
              <a:t>The migration process required new features and changes in DITA-OT3.5.</a:t>
            </a:r>
          </a:p>
          <a:p>
            <a:r>
              <a:rPr lang="en-US" dirty="0"/>
              <a:t>Less time for training and upskilling to ensure a smooth migration.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EAD71478-71CE-C4CA-8C0F-678E9188A588}"/>
              </a:ext>
            </a:extLst>
          </p:cNvPr>
          <p:cNvSpPr txBox="1">
            <a:spLocks/>
          </p:cNvSpPr>
          <p:nvPr/>
        </p:nvSpPr>
        <p:spPr>
          <a:xfrm>
            <a:off x="581190" y="5744381"/>
            <a:ext cx="11029615" cy="89165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06000" indent="-306000" algn="l" defTabSz="457200" rtl="0" eaLnBrk="1" latinLnBrk="0" hangingPunct="1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7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3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</a:rPr>
              <a:t>Content Format Challenges</a:t>
            </a:r>
          </a:p>
          <a:p>
            <a:r>
              <a:rPr lang="en-US" dirty="0"/>
              <a:t>Existing content in DITA as well as Markdown formats.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C064360-FFE4-5486-7C24-6C1C1ABAD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32417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37B7B5-2D76-E8EC-FD14-8878C84EC9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EB0BC7-26D8-8C9C-47E8-202BA8FC4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Lessons Learned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B7111443-3CFB-CC77-6902-7AA56B55BC91}"/>
              </a:ext>
            </a:extLst>
          </p:cNvPr>
          <p:cNvSpPr txBox="1">
            <a:spLocks/>
          </p:cNvSpPr>
          <p:nvPr/>
        </p:nvSpPr>
        <p:spPr>
          <a:xfrm>
            <a:off x="581192" y="3844411"/>
            <a:ext cx="4891558" cy="201986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06000" indent="-306000" algn="l" defTabSz="457200" rtl="0" eaLnBrk="1" latinLnBrk="0" hangingPunct="1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7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3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</a:rPr>
              <a:t>Planning Phase</a:t>
            </a:r>
          </a:p>
          <a:p>
            <a:r>
              <a:rPr lang="en-US" dirty="0"/>
              <a:t>Take more time to learn the source and have a detailed migration plan.</a:t>
            </a:r>
          </a:p>
          <a:p>
            <a:r>
              <a:rPr lang="en-US" dirty="0"/>
              <a:t>Set clear goals, timelines, and resource allocation.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7D7D2788-23D8-3F2B-09AE-C8C9AEECDCCF}"/>
              </a:ext>
            </a:extLst>
          </p:cNvPr>
          <p:cNvSpPr txBox="1">
            <a:spLocks/>
          </p:cNvSpPr>
          <p:nvPr/>
        </p:nvSpPr>
        <p:spPr>
          <a:xfrm>
            <a:off x="6095998" y="1913914"/>
            <a:ext cx="5514806" cy="1828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06000" indent="-306000" algn="l" defTabSz="457200" rtl="0" eaLnBrk="1" latinLnBrk="0" hangingPunct="1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7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3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</a:rPr>
              <a:t>Testing and Validation</a:t>
            </a:r>
          </a:p>
          <a:p>
            <a:r>
              <a:rPr lang="en-US" dirty="0"/>
              <a:t>Conduct extensive pre-migration testing to understand the existing publishing process.</a:t>
            </a:r>
          </a:p>
          <a:p>
            <a:r>
              <a:rPr lang="en-US" dirty="0"/>
              <a:t>Validate all output formats and expected results to avoid discrepancies.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D680AE80-0CE7-C4F1-B7DA-7546BF43670A}"/>
              </a:ext>
            </a:extLst>
          </p:cNvPr>
          <p:cNvSpPr txBox="1">
            <a:spLocks/>
          </p:cNvSpPr>
          <p:nvPr/>
        </p:nvSpPr>
        <p:spPr>
          <a:xfrm>
            <a:off x="581192" y="1913914"/>
            <a:ext cx="4891558" cy="201986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06000" indent="-306000" algn="l" defTabSz="457200" rtl="0" eaLnBrk="1" latinLnBrk="0" hangingPunct="1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7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3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</a:rPr>
              <a:t>Communication and Stakeholder Engagement</a:t>
            </a:r>
          </a:p>
          <a:p>
            <a:r>
              <a:rPr lang="en-US" dirty="0"/>
              <a:t>Create awareness and maintain open and transparent communication.</a:t>
            </a:r>
          </a:p>
          <a:p>
            <a:r>
              <a:rPr lang="en-US" dirty="0"/>
              <a:t>Involve key stakeholders in decision-making concerns and feedback.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4E84B674-6D85-D9B6-DE5E-8FA576C2830C}"/>
              </a:ext>
            </a:extLst>
          </p:cNvPr>
          <p:cNvSpPr txBox="1">
            <a:spLocks/>
          </p:cNvSpPr>
          <p:nvPr/>
        </p:nvSpPr>
        <p:spPr>
          <a:xfrm>
            <a:off x="6095998" y="3829810"/>
            <a:ext cx="5514806" cy="1828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06000" indent="-306000" algn="l" defTabSz="457200" rtl="0" eaLnBrk="1" latinLnBrk="0" hangingPunct="1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7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3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</a:rPr>
              <a:t>Documentation and Knowledge Sharing</a:t>
            </a:r>
          </a:p>
          <a:p>
            <a:r>
              <a:rPr lang="en-US" dirty="0"/>
              <a:t>Document the migration process, including challenges faced and solutions implemented.</a:t>
            </a:r>
          </a:p>
          <a:p>
            <a:r>
              <a:rPr lang="en-US" dirty="0"/>
              <a:t>Set best practices with the team to facilitate future migrations.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A08EDC-370A-0092-BE38-3796BB7778C7}"/>
              </a:ext>
            </a:extLst>
          </p:cNvPr>
          <p:cNvSpPr txBox="1">
            <a:spLocks/>
          </p:cNvSpPr>
          <p:nvPr/>
        </p:nvSpPr>
        <p:spPr>
          <a:xfrm>
            <a:off x="581192" y="5745706"/>
            <a:ext cx="11029612" cy="8679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0" hangingPunct="1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7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3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800" b="1" dirty="0">
                <a:solidFill>
                  <a:srgbClr val="0070C0"/>
                </a:solidFill>
              </a:rPr>
              <a:t>Never Proceed Without A Sign-Off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C304ECB-8E95-93FF-82BE-67C235256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9062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3E4522-10E7-93CB-592D-AC200521CA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C01EDC-32F9-EEE7-CB95-D83CDDA1F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1807625"/>
            <a:ext cx="11029616" cy="1188720"/>
          </a:xfrm>
        </p:spPr>
        <p:txBody>
          <a:bodyPr anchor="ctr">
            <a:norm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</a:rPr>
              <a:t>Thank you!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3F65E03B-92F5-AB85-124C-F9316195E4DB}"/>
              </a:ext>
            </a:extLst>
          </p:cNvPr>
          <p:cNvSpPr txBox="1">
            <a:spLocks/>
          </p:cNvSpPr>
          <p:nvPr/>
        </p:nvSpPr>
        <p:spPr>
          <a:xfrm>
            <a:off x="3084394" y="2996345"/>
            <a:ext cx="6414448" cy="203967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06000" indent="-306000" algn="l" defTabSz="457200" rtl="0" eaLnBrk="1" latinLnBrk="0" hangingPunct="1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7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3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1" dirty="0">
                <a:solidFill>
                  <a:srgbClr val="0070C0"/>
                </a:solidFill>
              </a:rPr>
              <a:t>Let’s Connect</a:t>
            </a:r>
          </a:p>
          <a:p>
            <a:r>
              <a:rPr lang="en-US" sz="2400" dirty="0"/>
              <a:t>Email: </a:t>
            </a:r>
            <a:r>
              <a:rPr lang="en-US" sz="2400" dirty="0">
                <a:hlinkClick r:id="rId2"/>
              </a:rPr>
              <a:t>asiddhartha@metapercept.com</a:t>
            </a:r>
            <a:endParaRPr lang="en-US" sz="2400" dirty="0"/>
          </a:p>
          <a:p>
            <a:r>
              <a:rPr lang="en-US" sz="2400" dirty="0"/>
              <a:t>LinkedIn: </a:t>
            </a:r>
            <a:r>
              <a:rPr lang="en-US" sz="2400" dirty="0">
                <a:hlinkClick r:id="rId3"/>
              </a:rPr>
              <a:t>https://www.linkedin.com/in/amit-siddhartha-28a7b38/</a:t>
            </a:r>
            <a:endParaRPr lang="en-US" sz="2400" dirty="0"/>
          </a:p>
          <a:p>
            <a:r>
              <a:rPr lang="en-US" sz="2400" dirty="0"/>
              <a:t>Website: https://metapercept.com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0F8467-9C7F-CC5C-C749-D35824787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072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562972-3449-42D1-8185-B4BEFD52A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66976" y="633910"/>
            <a:ext cx="5343834" cy="1188720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Introduction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D76E22AF-AEB4-3BC5-37C4-0C9A09A32644}"/>
              </a:ext>
            </a:extLst>
          </p:cNvPr>
          <p:cNvSpPr txBox="1">
            <a:spLocks/>
          </p:cNvSpPr>
          <p:nvPr/>
        </p:nvSpPr>
        <p:spPr>
          <a:xfrm>
            <a:off x="6266976" y="2156564"/>
            <a:ext cx="5098175" cy="31116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06000" indent="-306000" algn="l" defTabSz="457200" rtl="0" eaLnBrk="1" latinLnBrk="0" hangingPunct="1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7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3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</a:rPr>
              <a:t>Amit is a DITA-XML enthusiast, and his company, Metapercept, offers end-to-end DITA-XML implementation, information architecture, content migration, authoring, and consulting services and solutions to global clients.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</a:rPr>
              <a:t>Until now, Amit has provided basic and advanced DITA-XML training to more than 700 technical writers and 80 companies.</a:t>
            </a:r>
          </a:p>
        </p:txBody>
      </p:sp>
      <p:pic>
        <p:nvPicPr>
          <p:cNvPr id="4" name="Picture 3" descr="A person taking a selfie&#10;&#10;Description automatically generated">
            <a:extLst>
              <a:ext uri="{FF2B5EF4-FFF2-40B4-BE49-F238E27FC236}">
                <a16:creationId xmlns:a16="http://schemas.microsoft.com/office/drawing/2014/main" id="{6325D1CA-4B5C-F796-FA29-7E7154115C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6027" y="1528762"/>
            <a:ext cx="3310822" cy="3302545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B2F8DC-A8D7-6A02-F81E-933B6BC95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2</a:t>
            </a:fld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BC3985-1682-1784-E322-9C262744A2DC}"/>
              </a:ext>
            </a:extLst>
          </p:cNvPr>
          <p:cNvSpPr txBox="1">
            <a:spLocks/>
          </p:cNvSpPr>
          <p:nvPr/>
        </p:nvSpPr>
        <p:spPr>
          <a:xfrm>
            <a:off x="1076438" y="4899120"/>
            <a:ext cx="3809999" cy="34119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marL="306000" indent="-306000" algn="l" defTabSz="457200" rtl="0" eaLnBrk="1" latinLnBrk="0" hangingPunct="1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7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3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dirty="0">
                <a:solidFill>
                  <a:schemeClr val="tx1"/>
                </a:solidFill>
              </a:rPr>
              <a:t>Amit Siddhartha, Founder and CEO</a:t>
            </a:r>
          </a:p>
        </p:txBody>
      </p:sp>
    </p:spTree>
    <p:extLst>
      <p:ext uri="{BB962C8B-B14F-4D97-AF65-F5344CB8AC3E}">
        <p14:creationId xmlns:p14="http://schemas.microsoft.com/office/powerpoint/2010/main" val="263784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915A07-DCDA-7DE0-D0B7-4248DFFDDA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47E4050A-11BF-D40F-65C1-4AC1FB5C5B8E}"/>
              </a:ext>
            </a:extLst>
          </p:cNvPr>
          <p:cNvSpPr txBox="1">
            <a:spLocks/>
          </p:cNvSpPr>
          <p:nvPr/>
        </p:nvSpPr>
        <p:spPr>
          <a:xfrm>
            <a:off x="581192" y="903688"/>
            <a:ext cx="11029616" cy="118872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>
                <a:solidFill>
                  <a:srgbClr val="0070C0"/>
                </a:solidFill>
              </a:rPr>
              <a:t>About the project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360FC442-9129-A35A-48D2-D47FE79A8165}"/>
              </a:ext>
            </a:extLst>
          </p:cNvPr>
          <p:cNvSpPr txBox="1">
            <a:spLocks/>
          </p:cNvSpPr>
          <p:nvPr/>
        </p:nvSpPr>
        <p:spPr>
          <a:xfrm>
            <a:off x="581192" y="2507777"/>
            <a:ext cx="10705507" cy="184244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indent="0" defTabSz="457200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2400">
                <a:solidFill>
                  <a:srgbClr val="0070C0"/>
                </a:solidFill>
              </a:defRPr>
            </a:lvl1pPr>
            <a:lvl2pPr marL="630000" indent="-306000" defTabSz="4572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900000" indent="-270000" defTabSz="4572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3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1242000" indent="-234000" defTabSz="4572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1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1602000" indent="-234000" defTabSz="4572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1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1900000" indent="-228600" defTabSz="457200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>
                <a:solidFill>
                  <a:schemeClr val="tx2"/>
                </a:solidFill>
              </a:defRPr>
            </a:lvl6pPr>
            <a:lvl7pPr marL="2200000" indent="-228600" defTabSz="457200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>
                <a:solidFill>
                  <a:schemeClr val="tx2"/>
                </a:solidFill>
              </a:defRPr>
            </a:lvl7pPr>
            <a:lvl8pPr marL="2500000" indent="-228600" defTabSz="457200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>
                <a:solidFill>
                  <a:schemeClr val="tx2"/>
                </a:solidFill>
              </a:defRPr>
            </a:lvl8pPr>
            <a:lvl9pPr marL="2800000" indent="-228600" defTabSz="457200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>
                <a:solidFill>
                  <a:schemeClr val="tx2"/>
                </a:solidFill>
              </a:defRPr>
            </a:lvl9pPr>
          </a:lstStyle>
          <a:p>
            <a:r>
              <a:rPr lang="en-US" sz="1800" dirty="0">
                <a:solidFill>
                  <a:schemeClr val="tx1"/>
                </a:solidFill>
              </a:rPr>
              <a:t>The client is an imminent IT hardware manufacturing company with over </a:t>
            </a:r>
            <a:r>
              <a:rPr lang="en-US" sz="1800" b="1" dirty="0">
                <a:solidFill>
                  <a:schemeClr val="tx1"/>
                </a:solidFill>
              </a:rPr>
              <a:t>100 hardware products </a:t>
            </a:r>
            <a:r>
              <a:rPr lang="en-US" sz="1800" dirty="0">
                <a:solidFill>
                  <a:schemeClr val="tx1"/>
                </a:solidFill>
              </a:rPr>
              <a:t>and a massive volume of installation, service, and maintenance manuals with </a:t>
            </a:r>
            <a:r>
              <a:rPr lang="en-US" sz="1800" b="1" dirty="0">
                <a:solidFill>
                  <a:schemeClr val="tx1"/>
                </a:solidFill>
              </a:rPr>
              <a:t>22 product categories</a:t>
            </a:r>
            <a:r>
              <a:rPr lang="en-US" sz="1800" dirty="0">
                <a:solidFill>
                  <a:schemeClr val="tx1"/>
                </a:solidFill>
              </a:rPr>
              <a:t>.</a:t>
            </a:r>
          </a:p>
          <a:p>
            <a:r>
              <a:rPr lang="en-US" sz="1800" dirty="0">
                <a:solidFill>
                  <a:schemeClr val="tx1"/>
                </a:solidFill>
              </a:rPr>
              <a:t>The key objective in migrating to a higher version of DITA-OT was the implementation of a new DITA CCMS and Offline Publishing.</a:t>
            </a:r>
          </a:p>
          <a:p>
            <a:r>
              <a:rPr lang="en-US" sz="1800" dirty="0">
                <a:solidFill>
                  <a:schemeClr val="tx1"/>
                </a:solidFill>
              </a:rPr>
              <a:t>Our focus areas include plugin migration, element reusability, metadata structuring, and adaptation of default DITA-OT functionalities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88765B-66C4-ADB3-ED28-F08CE56A4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2418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5ECF41-550D-F2B0-A7F5-35D66A104A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A5FEE-BDA3-CB50-8619-9D4CA4F69A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2667433"/>
            <a:ext cx="11029616" cy="1188720"/>
          </a:xfrm>
        </p:spPr>
        <p:txBody>
          <a:bodyPr anchor="ctr">
            <a:normAutofit/>
          </a:bodyPr>
          <a:lstStyle/>
          <a:p>
            <a:pPr algn="ctr"/>
            <a:r>
              <a:rPr lang="en-IN" sz="4000" dirty="0">
                <a:solidFill>
                  <a:srgbClr val="0070C0"/>
                </a:solidFill>
              </a:rPr>
              <a:t>Journey, we went through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FEE5236-2C3D-E64C-AE68-D49DE6724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706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014A50-6C96-7D33-06EB-423262500E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995F92-7291-2355-0BD5-68134A01CA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Pre-migration Assessment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57A2C61F-F58A-0261-BCF4-BB7BBB860773}"/>
              </a:ext>
            </a:extLst>
          </p:cNvPr>
          <p:cNvSpPr txBox="1">
            <a:spLocks/>
          </p:cNvSpPr>
          <p:nvPr/>
        </p:nvSpPr>
        <p:spPr>
          <a:xfrm>
            <a:off x="581194" y="2115403"/>
            <a:ext cx="10993546" cy="432634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06000" indent="-306000" algn="l" defTabSz="457200" rtl="0" eaLnBrk="1" latinLnBrk="0" hangingPunct="1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7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3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Evaluate the existing DITA-OT environment</a:t>
            </a:r>
          </a:p>
          <a:p>
            <a:r>
              <a:rPr lang="en-US" dirty="0">
                <a:solidFill>
                  <a:schemeClr val="tx1"/>
                </a:solidFill>
              </a:rPr>
              <a:t>Identify potential challenges and areas for improvement</a:t>
            </a:r>
          </a:p>
          <a:p>
            <a:r>
              <a:rPr lang="en-US" dirty="0">
                <a:solidFill>
                  <a:schemeClr val="tx1"/>
                </a:solidFill>
              </a:rPr>
              <a:t>Conduct a thorough analysis of the current system</a:t>
            </a:r>
          </a:p>
          <a:p>
            <a:r>
              <a:rPr lang="en-US" dirty="0">
                <a:solidFill>
                  <a:schemeClr val="tx1"/>
                </a:solidFill>
              </a:rPr>
              <a:t>Determine the scope and objectives of the migration</a:t>
            </a:r>
          </a:p>
          <a:p>
            <a:r>
              <a:rPr lang="en-US" dirty="0">
                <a:solidFill>
                  <a:schemeClr val="tx1"/>
                </a:solidFill>
              </a:rPr>
              <a:t>Define the timeline and resources required</a:t>
            </a:r>
          </a:p>
          <a:p>
            <a:r>
              <a:rPr lang="en-US" dirty="0">
                <a:solidFill>
                  <a:schemeClr val="tx1"/>
                </a:solidFill>
              </a:rPr>
              <a:t>Identify key stakeholders and their roles</a:t>
            </a:r>
          </a:p>
          <a:p>
            <a:r>
              <a:rPr lang="en-US" dirty="0">
                <a:solidFill>
                  <a:schemeClr val="tx1"/>
                </a:solidFill>
              </a:rPr>
              <a:t>Develop a comprehensive migration plan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208065D-F7C3-C36E-5789-7D1818687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8902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F71458-DEC6-609D-6F75-AD032E00AF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9392A-606B-3BCF-AA14-29B488157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Planning and Preparation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6639E9-29F2-6E7C-616B-100B665D5C0C}"/>
              </a:ext>
            </a:extLst>
          </p:cNvPr>
          <p:cNvSpPr txBox="1">
            <a:spLocks/>
          </p:cNvSpPr>
          <p:nvPr/>
        </p:nvSpPr>
        <p:spPr>
          <a:xfrm>
            <a:off x="581194" y="2115403"/>
            <a:ext cx="10993546" cy="432634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06000" indent="-306000" algn="l" defTabSz="457200" rtl="0" eaLnBrk="1" latinLnBrk="0" hangingPunct="1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7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3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Create a detailed migration plan</a:t>
            </a:r>
          </a:p>
          <a:p>
            <a:r>
              <a:rPr lang="en-US" dirty="0"/>
              <a:t>Identify the scope and objectives of the migration</a:t>
            </a:r>
          </a:p>
          <a:p>
            <a:r>
              <a:rPr lang="en-US" dirty="0"/>
              <a:t>Assess the current DITA-OT environment</a:t>
            </a:r>
          </a:p>
          <a:p>
            <a:r>
              <a:rPr lang="en-US" dirty="0"/>
              <a:t>Determine the required resources and skill sets</a:t>
            </a:r>
          </a:p>
          <a:p>
            <a:r>
              <a:rPr lang="en-US" dirty="0"/>
              <a:t>Define the timeline and milestones</a:t>
            </a:r>
          </a:p>
          <a:p>
            <a:r>
              <a:rPr lang="en-US" dirty="0"/>
              <a:t>Establish communication channels and stakeholders</a:t>
            </a:r>
          </a:p>
          <a:p>
            <a:r>
              <a:rPr lang="en-US" dirty="0"/>
              <a:t>Develop a risk management plan</a:t>
            </a:r>
          </a:p>
          <a:p>
            <a:r>
              <a:rPr lang="en-US" dirty="0"/>
              <a:t>Conduct training and knowledge transfer sessions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872085-A4E1-DA97-67F5-4F970F7D6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9870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732DD8-6D32-AAA7-1C6E-1D4A41760B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6D4FC-EFA6-8892-1EAA-CBEBA8F642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Plugin Migration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36A1A3-59E2-DA37-8DDA-E59DF1FB8E00}"/>
              </a:ext>
            </a:extLst>
          </p:cNvPr>
          <p:cNvSpPr txBox="1">
            <a:spLocks/>
          </p:cNvSpPr>
          <p:nvPr/>
        </p:nvSpPr>
        <p:spPr>
          <a:xfrm>
            <a:off x="581194" y="2115403"/>
            <a:ext cx="10993546" cy="432634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06000" indent="-306000" algn="l" defTabSz="457200" rtl="0" eaLnBrk="1" latinLnBrk="0" hangingPunct="1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7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3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rgbClr val="0070C0"/>
                </a:solidFill>
              </a:rPr>
              <a:t>Architecture Analysis </a:t>
            </a:r>
            <a:r>
              <a:rPr lang="en-US" b="1" dirty="0"/>
              <a:t>- </a:t>
            </a:r>
            <a:r>
              <a:rPr lang="en-US" dirty="0"/>
              <a:t>Analyze the existing elements, attributes, and content types in the DITA-OT to identify potential issues or incompatibilities.</a:t>
            </a:r>
          </a:p>
          <a:p>
            <a:r>
              <a:rPr lang="en-US" b="1" dirty="0">
                <a:solidFill>
                  <a:srgbClr val="0070C0"/>
                </a:solidFill>
              </a:rPr>
              <a:t>Element Mapping </a:t>
            </a:r>
            <a:r>
              <a:rPr lang="en-US" b="1" dirty="0"/>
              <a:t>- </a:t>
            </a:r>
            <a:r>
              <a:rPr lang="en-US" dirty="0"/>
              <a:t>Map the elements and the corresponding attributes from existing DITA-OT to the DITA-OT3.5.</a:t>
            </a:r>
          </a:p>
          <a:p>
            <a:r>
              <a:rPr lang="en-US" b="1" dirty="0">
                <a:solidFill>
                  <a:srgbClr val="0070C0"/>
                </a:solidFill>
              </a:rPr>
              <a:t>Metadata Validation </a:t>
            </a:r>
            <a:r>
              <a:rPr lang="en-US" b="1" dirty="0"/>
              <a:t>-</a:t>
            </a:r>
            <a:r>
              <a:rPr lang="en-US" dirty="0"/>
              <a:t> Validate the migrated plugins in DITA-OT3.5 with source metadata to ensure accuracy and completeness.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D21C1A-4115-C3F4-6AF3-EF85CCDD9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29182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416ECB-419B-8BED-5364-C61C9543A8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0B895D-6FFB-D78D-FCBE-78382AE5F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Testing and Validation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FD364B-E421-570F-9D40-DCAAE5695C03}"/>
              </a:ext>
            </a:extLst>
          </p:cNvPr>
          <p:cNvSpPr txBox="1">
            <a:spLocks/>
          </p:cNvSpPr>
          <p:nvPr/>
        </p:nvSpPr>
        <p:spPr>
          <a:xfrm>
            <a:off x="581194" y="2115403"/>
            <a:ext cx="10993546" cy="432634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06000" indent="-306000" algn="l" defTabSz="457200" rtl="0" eaLnBrk="1" latinLnBrk="0" hangingPunct="1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7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3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rgbClr val="0070C0"/>
                </a:solidFill>
              </a:rPr>
              <a:t>Testing</a:t>
            </a:r>
            <a:r>
              <a:rPr lang="en-US" dirty="0"/>
              <a:t> - Test the migrated plugins to ensure they are rendering correctly as expected.</a:t>
            </a:r>
          </a:p>
          <a:p>
            <a:r>
              <a:rPr lang="en-US" b="1" dirty="0">
                <a:solidFill>
                  <a:srgbClr val="0070C0"/>
                </a:solidFill>
              </a:rPr>
              <a:t>Validation</a:t>
            </a:r>
            <a:r>
              <a:rPr lang="en-US" b="1" dirty="0"/>
              <a:t> </a:t>
            </a:r>
            <a:r>
              <a:rPr lang="en-US" dirty="0"/>
              <a:t>– Validate the plugins against the original DITA-OT version to ensure no discrepancies.</a:t>
            </a:r>
          </a:p>
          <a:p>
            <a:r>
              <a:rPr lang="en-US" b="1" dirty="0">
                <a:solidFill>
                  <a:srgbClr val="0070C0"/>
                </a:solidFill>
              </a:rPr>
              <a:t>User Acceptance </a:t>
            </a:r>
            <a:r>
              <a:rPr lang="en-US" dirty="0"/>
              <a:t>- Conduct user acceptance testing and make any necessary adjustments.</a:t>
            </a:r>
          </a:p>
          <a:p>
            <a:r>
              <a:rPr lang="en-US" b="1" dirty="0">
                <a:solidFill>
                  <a:srgbClr val="0070C0"/>
                </a:solidFill>
              </a:rPr>
              <a:t>Regression</a:t>
            </a:r>
            <a:r>
              <a:rPr lang="en-US" dirty="0"/>
              <a:t> - Perform regression testing to ensure optimal performance.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446D64-C8FA-9FCC-6929-4383C00CE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111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C446D8-5C11-3F10-8C05-E0C928E1E2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98792-766A-3DB7-C2E7-FCE7BDB07C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Deployment and Post-migration Support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66057E-23FC-2449-A764-A18E205C26FD}"/>
              </a:ext>
            </a:extLst>
          </p:cNvPr>
          <p:cNvSpPr txBox="1">
            <a:spLocks/>
          </p:cNvSpPr>
          <p:nvPr/>
        </p:nvSpPr>
        <p:spPr>
          <a:xfrm>
            <a:off x="581193" y="2115403"/>
            <a:ext cx="9736514" cy="173326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06000" indent="-306000" algn="l" defTabSz="457200" rtl="0" eaLnBrk="1" latinLnBrk="0" hangingPunct="1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7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3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</a:rPr>
              <a:t>Deployment</a:t>
            </a:r>
          </a:p>
          <a:p>
            <a:r>
              <a:rPr lang="en-US" dirty="0"/>
              <a:t>Deploy to the production environment.</a:t>
            </a:r>
          </a:p>
          <a:p>
            <a:r>
              <a:rPr lang="en-US" dirty="0"/>
              <a:t>Include system environment DITA-OT configuration to ensure necessary dependencies are in place.</a:t>
            </a:r>
          </a:p>
          <a:p>
            <a:endParaRPr lang="en-US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57CFF7FC-5677-CBB1-5B55-91C903A0DA97}"/>
              </a:ext>
            </a:extLst>
          </p:cNvPr>
          <p:cNvSpPr txBox="1">
            <a:spLocks/>
          </p:cNvSpPr>
          <p:nvPr/>
        </p:nvSpPr>
        <p:spPr>
          <a:xfrm>
            <a:off x="581191" y="3848669"/>
            <a:ext cx="10350665" cy="236854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06000" indent="-306000" algn="l" defTabSz="457200" rtl="0" eaLnBrk="1" latinLnBrk="0" hangingPunct="1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7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3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</a:rPr>
              <a:t>Post-migration Support</a:t>
            </a:r>
          </a:p>
          <a:p>
            <a:r>
              <a:rPr lang="en-US" dirty="0"/>
              <a:t>Address issues or concerns that may arise. Troubleshoot any migration-related problems.</a:t>
            </a:r>
          </a:p>
          <a:p>
            <a:r>
              <a:rPr lang="en-US" dirty="0"/>
              <a:t>Provide guidance whenever needed.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4A81EB-DDD0-29C5-EB7D-E4B3364CF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223428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Dividend">
      <a:majorFont>
        <a:latin typeface="Franklin Gothic Demi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D289AE2-D2AE-49D1-AFAC-3A79F6794255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41E7CA09-9778-4414-AE97-8064B12DA30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27BD4C1-B6B1-4715-ABF9-E660A51A4EA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{0A5FC861-C227-44A5-AD4C-A1D290FAB7FD}tf33552983_win32</Template>
  <TotalTime>4146</TotalTime>
  <Words>679</Words>
  <Application>Microsoft Office PowerPoint</Application>
  <PresentationFormat>Widescreen</PresentationFormat>
  <Paragraphs>90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Aptos</vt:lpstr>
      <vt:lpstr>Franklin Gothic Book</vt:lpstr>
      <vt:lpstr>Franklin Gothic Demi</vt:lpstr>
      <vt:lpstr>Wingdings 2</vt:lpstr>
      <vt:lpstr>DividendVTI</vt:lpstr>
      <vt:lpstr>Lessons Learned</vt:lpstr>
      <vt:lpstr>Introduction</vt:lpstr>
      <vt:lpstr>PowerPoint Presentation</vt:lpstr>
      <vt:lpstr>Journey, we went through</vt:lpstr>
      <vt:lpstr>Pre-migration Assessment</vt:lpstr>
      <vt:lpstr>Planning and Preparation</vt:lpstr>
      <vt:lpstr>Plugin Migration</vt:lpstr>
      <vt:lpstr>Testing and Validation</vt:lpstr>
      <vt:lpstr>Deployment and Post-migration Support</vt:lpstr>
      <vt:lpstr>What went wrong?</vt:lpstr>
      <vt:lpstr>Lessons Learned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Lorem Ipsum</dc:title>
  <dc:creator>Amit Siddhartha</dc:creator>
  <cp:lastModifiedBy>Amit Siddhartha</cp:lastModifiedBy>
  <cp:revision>18</cp:revision>
  <dcterms:created xsi:type="dcterms:W3CDTF">2024-01-30T17:56:29Z</dcterms:created>
  <dcterms:modified xsi:type="dcterms:W3CDTF">2024-02-11T13:37:35Z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