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7099300" cy="10234600"/>
  <p:embeddedFontLs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Roboto Mon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RobotoMono-regular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75" lIns="95775" spcFirstLastPara="1" rIns="95775" wrap="square" tIns="478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75" lIns="95775" spcFirstLastPara="1" rIns="95775" wrap="square" tIns="478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775" spcFirstLastPara="1" rIns="95775" wrap="square" tIns="478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775" spcFirstLastPara="1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8b9b809cf5_0_111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8b9b809cf5_0_111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b9b809cf5_0_140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8b9b809cf5_0_140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bbd72a5de_0_7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8bbd72a5de_0_7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:notes"/>
          <p:cNvSpPr/>
          <p:nvPr>
            <p:ph idx="2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:notes"/>
          <p:cNvSpPr/>
          <p:nvPr>
            <p:ph idx="2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b9b809cf5_0_27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8b9b809cf5_0_27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b9b809cf5_0_36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8b9b809cf5_0_36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b9b809cf5_0_45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8b9b809cf5_0_45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b9b809cf5_0_70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8b9b809cf5_0_70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b9b809cf5_0_126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8b9b809cf5_0_126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b9b809cf5_0_86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8b9b809cf5_0_86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bg>
      <p:bgPr>
        <a:solidFill>
          <a:srgbClr val="41B4C7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 rot="10800000">
            <a:off x="561239" y="2368440"/>
            <a:ext cx="0" cy="3059927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871141" y="2545694"/>
            <a:ext cx="9327015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871141" y="3898403"/>
            <a:ext cx="10363200" cy="92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7"/>
              </a:spcBef>
              <a:spcAft>
                <a:spcPts val="0"/>
              </a:spcAft>
              <a:buClr>
                <a:srgbClr val="888888"/>
              </a:buClr>
              <a:buSzPts val="3033"/>
              <a:buFont typeface="Arial"/>
              <a:buNone/>
              <a:defRPr b="0" i="0" sz="3033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599"/>
              <a:buFont typeface="Arial"/>
              <a:buNone/>
              <a:defRPr b="0" i="0" sz="2599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71141" y="6119013"/>
            <a:ext cx="2844798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19524" l="21655" r="21654" t="13698"/>
          <a:stretch/>
        </p:blipFill>
        <p:spPr>
          <a:xfrm>
            <a:off x="9063486" y="300513"/>
            <a:ext cx="2630456" cy="218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7914" y="5876439"/>
            <a:ext cx="2256028" cy="70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1"/>
          <p:cNvCxnSpPr/>
          <p:nvPr/>
        </p:nvCxnSpPr>
        <p:spPr>
          <a:xfrm rot="10800000">
            <a:off x="782795" y="1786154"/>
            <a:ext cx="5088" cy="941869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1"/>
          <p:cNvSpPr txBox="1"/>
          <p:nvPr/>
        </p:nvSpPr>
        <p:spPr>
          <a:xfrm>
            <a:off x="914400" y="1827439"/>
            <a:ext cx="22108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41B4C7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sz="3200">
              <a:solidFill>
                <a:srgbClr val="41B4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914401" y="3251074"/>
            <a:ext cx="3424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http://fiware.org</a:t>
            </a:r>
            <a:endParaRPr b="0" sz="2000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Follow @FIWARE on Twitter</a:t>
            </a:r>
            <a:endParaRPr b="0" sz="2000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512300" y="5985577"/>
            <a:ext cx="2095500" cy="49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bg>
      <p:bgPr>
        <a:solidFill>
          <a:srgbClr val="5DC0C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2"/>
          <p:cNvSpPr txBox="1"/>
          <p:nvPr>
            <p:ph type="title"/>
          </p:nvPr>
        </p:nvSpPr>
        <p:spPr>
          <a:xfrm>
            <a:off x="564897" y="287340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" name="Google Shape;65;p12"/>
          <p:cNvCxnSpPr/>
          <p:nvPr/>
        </p:nvCxnSpPr>
        <p:spPr>
          <a:xfrm rot="10800000">
            <a:off x="321958" y="279957"/>
            <a:ext cx="5088" cy="94186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" name="Google Shape;6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bg>
      <p:bgPr>
        <a:solidFill>
          <a:srgbClr val="5DC0C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564897" y="287340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" name="Google Shape;72;p14"/>
          <p:cNvCxnSpPr/>
          <p:nvPr/>
        </p:nvCxnSpPr>
        <p:spPr>
          <a:xfrm rot="10800000">
            <a:off x="321958" y="279957"/>
            <a:ext cx="5088" cy="941869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968172" y="6174830"/>
            <a:ext cx="1639627" cy="3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rgbClr val="5DC0C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 rot="10800000">
            <a:off x="784197" y="1726506"/>
            <a:ext cx="0" cy="106271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ctrTitle"/>
          </p:nvPr>
        </p:nvSpPr>
        <p:spPr>
          <a:xfrm>
            <a:off x="914400" y="1827442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bg>
      <p:bgPr>
        <a:solidFill>
          <a:srgbClr val="5DC0C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564896" y="287340"/>
            <a:ext cx="11046532" cy="100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" name="Google Shape;25;p4"/>
          <p:cNvCxnSpPr/>
          <p:nvPr/>
        </p:nvCxnSpPr>
        <p:spPr>
          <a:xfrm rot="10800000">
            <a:off x="321958" y="279957"/>
            <a:ext cx="5088" cy="94186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564897" y="1357298"/>
            <a:ext cx="11046530" cy="492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E67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□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6204" lvl="5" marL="27432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6204" lvl="6" marL="32004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6204" lvl="7" marL="36576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6204" lvl="8" marL="41148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rgbClr val="5DC0C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>
  <p:cSld name="5_Blank">
    <p:bg>
      <p:bgPr>
        <a:solidFill>
          <a:srgbClr val="5DC0C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6"/>
          <p:cNvCxnSpPr/>
          <p:nvPr/>
        </p:nvCxnSpPr>
        <p:spPr>
          <a:xfrm rot="10800000">
            <a:off x="784197" y="1726506"/>
            <a:ext cx="0" cy="106271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6"/>
          <p:cNvSpPr txBox="1"/>
          <p:nvPr/>
        </p:nvSpPr>
        <p:spPr>
          <a:xfrm>
            <a:off x="914400" y="1827439"/>
            <a:ext cx="22108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914401" y="3251074"/>
            <a:ext cx="3424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http://fiware.org</a:t>
            </a:r>
            <a:endParaRPr b="0" sz="2000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Follow @FIWARE on Twitter</a:t>
            </a:r>
            <a:endParaRPr b="0" sz="2000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37914" y="5876439"/>
            <a:ext cx="2256028" cy="70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914400" y="2603597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914400" y="4106171"/>
            <a:ext cx="10363200" cy="515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7"/>
              </a:spcBef>
              <a:spcAft>
                <a:spcPts val="0"/>
              </a:spcAft>
              <a:buClr>
                <a:srgbClr val="888888"/>
              </a:buClr>
              <a:buSzPts val="3033"/>
              <a:buFont typeface="Arial"/>
              <a:buNone/>
              <a:defRPr b="0" i="0" sz="3033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599"/>
              <a:buFont typeface="Arial"/>
              <a:buNone/>
              <a:defRPr b="0" i="0" sz="2599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914400" y="6123936"/>
            <a:ext cx="2844798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0" name="Google Shape;40;p7"/>
          <p:cNvCxnSpPr/>
          <p:nvPr/>
        </p:nvCxnSpPr>
        <p:spPr>
          <a:xfrm rot="10800000">
            <a:off x="561239" y="2368440"/>
            <a:ext cx="0" cy="3059927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16053" l="7561" r="37806" t="17506"/>
          <a:stretch/>
        </p:blipFill>
        <p:spPr>
          <a:xfrm>
            <a:off x="9063486" y="356116"/>
            <a:ext cx="2522714" cy="216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13284" l="4618" r="3614" t="16507"/>
          <a:stretch/>
        </p:blipFill>
        <p:spPr>
          <a:xfrm>
            <a:off x="9512300" y="5985577"/>
            <a:ext cx="2095500" cy="49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En blanco">
  <p:cSld name="5_En blanc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8"/>
          <p:cNvCxnSpPr/>
          <p:nvPr/>
        </p:nvCxnSpPr>
        <p:spPr>
          <a:xfrm rot="10800000">
            <a:off x="784197" y="1726506"/>
            <a:ext cx="0" cy="1062719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ctrTitle"/>
          </p:nvPr>
        </p:nvSpPr>
        <p:spPr>
          <a:xfrm>
            <a:off x="914400" y="1827442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968172" y="6174830"/>
            <a:ext cx="1639627" cy="3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564897" y="287340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0" name="Google Shape;50;p9"/>
          <p:cNvCxnSpPr/>
          <p:nvPr/>
        </p:nvCxnSpPr>
        <p:spPr>
          <a:xfrm rot="10800000">
            <a:off x="321958" y="279957"/>
            <a:ext cx="5088" cy="941869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64897" y="1357298"/>
            <a:ext cx="10074814" cy="492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Merriweather Sans"/>
              <a:buChar char="□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6204" lvl="5" marL="27432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6204" lvl="6" marL="32004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6204" lvl="7" marL="36576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6204" lvl="8" marL="41148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968172" y="6174830"/>
            <a:ext cx="1639627" cy="3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En blanco">
  <p:cSld name="4_En bl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968172" y="6174830"/>
            <a:ext cx="1639627" cy="3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log.codinghorror.com/the-ultimate-code-kata/" TargetMode="External"/><Relationship Id="rId4" Type="http://schemas.openxmlformats.org/officeDocument/2006/relationships/hyperlink" Target="https://www.scientificamerican.com/article/the-expert-mind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hyperlink" Target="https://github.com/infotexture/dita-bootstra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s://github.com/jason-fox/fox.jason.extend.cs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1850802" y="2545689"/>
            <a:ext cx="7578200" cy="12291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/>
              <a:t>DITA HTML Styling via Bootstrap 5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71141" y="3898403"/>
            <a:ext cx="10363200" cy="92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/>
              <a:t>Jason Fox, FIWARE Foundation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5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r>
              <a:rPr lang="en-US"/>
              <a:t>th Kata: Navigation Controls</a:t>
            </a:r>
            <a:endParaRPr b="1" i="0" sz="2800" u="none" cap="none" strike="noStrike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076200" y="4140875"/>
            <a:ext cx="536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Navigation Options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Breadcrumb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Accessibility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Responsive Design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198" y="1407147"/>
            <a:ext cx="2907175" cy="1721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50" y="3413075"/>
            <a:ext cx="3798475" cy="492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4687" y="3999040"/>
            <a:ext cx="2924901" cy="27224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8686" y="1407148"/>
            <a:ext cx="4916918" cy="238485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2698299" y="230375"/>
            <a:ext cx="89235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الكاتا التاسعة: دعم من اليمين إلى اليسار مثل العربية والعبرية وما إلى ذلك</a:t>
            </a:r>
            <a:endParaRPr b="1" i="0" sz="2800" u="none" cap="none" strike="noStrike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933275" y="1445950"/>
            <a:ext cx="536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Separate CSS for RTL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bidirectionality issues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&lt;codeblock&gt;</a:t>
            </a:r>
            <a:r>
              <a:rPr lang="en-US" sz="2400">
                <a:solidFill>
                  <a:schemeClr val="lt1"/>
                </a:solidFill>
              </a:rPr>
              <a:t> and </a:t>
            </a: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&lt;codeph&gt;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Use of </a:t>
            </a: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defaultLanguage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900" y="1445940"/>
            <a:ext cx="5449699" cy="4139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0050" y="101626"/>
            <a:ext cx="529550" cy="12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650" y="171300"/>
            <a:ext cx="4953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950" y="4292100"/>
            <a:ext cx="5540000" cy="1293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7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10th Kata: Overriding defaults</a:t>
            </a:r>
            <a:endParaRPr b="1" i="0" sz="2800" u="none" cap="none" strike="noStrike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564900" y="4598700"/>
            <a:ext cx="6361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Over twenty parameters available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(so far)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136" y="682290"/>
            <a:ext cx="4457050" cy="525966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p27"/>
          <p:cNvSpPr txBox="1"/>
          <p:nvPr/>
        </p:nvSpPr>
        <p:spPr>
          <a:xfrm>
            <a:off x="311825" y="1490200"/>
            <a:ext cx="6906600" cy="2755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dita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--input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=path/to/your.ditamap \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--format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=html5-bootstrap \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--args.hdr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=path/to/your-header.xml \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--args.css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=&lt;name-of-css&gt;.css \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--args.copycss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=yes \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--args.csspath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=css \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--args.cssroot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=path/to/your/theme \     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--bootstrap.css.card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="shadow p-3 rounded"</a:t>
            </a:r>
            <a:r>
              <a:rPr b="1" lang="en-US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\</a:t>
            </a:r>
            <a:endParaRPr b="1" sz="1700">
              <a:solidFill>
                <a:schemeClr val="dk2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b="1"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--bootstrap.css.codeblock</a:t>
            </a:r>
            <a:r>
              <a:rPr lang="en-US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="shadow p-3 rounded"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6150" y="-1036621"/>
            <a:ext cx="12481150" cy="82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5536419" y="6356359"/>
            <a:ext cx="11191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564897" y="287340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Coding Katas</a:t>
            </a:r>
            <a:endParaRPr b="0" i="0" sz="2800" u="none" cap="none" strike="noStrike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564897" y="1357298"/>
            <a:ext cx="10074814" cy="492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From: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https://blog.codinghorror.com/the-ultimate-code-kata/</a:t>
            </a:r>
            <a:endParaRPr>
              <a:solidFill>
                <a:schemeClr val="accent5"/>
              </a:solidFill>
            </a:endParaRPr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73046" lvl="0" marL="7572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Contrary to what you might believe, </a:t>
            </a:r>
            <a:r>
              <a:rPr b="1" lang="en-US"/>
              <a:t>merely doing your job every day doesn't</a:t>
            </a:r>
            <a:endParaRPr b="1"/>
          </a:p>
          <a:p>
            <a:pPr indent="-173046" lvl="0" marL="7572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b="1" lang="en-US"/>
              <a:t>qualify as real practice</a:t>
            </a:r>
            <a:r>
              <a:rPr lang="en-US"/>
              <a:t>. Going to meetings isn't practicing your people skills, and</a:t>
            </a:r>
            <a:endParaRPr/>
          </a:p>
          <a:p>
            <a:pPr indent="-173046" lvl="0" marL="7572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replying to mail isn't practicing your typing. You have to set aside some time once</a:t>
            </a:r>
            <a:endParaRPr/>
          </a:p>
          <a:p>
            <a:pPr indent="-173046" lvl="0" marL="7572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in a while and do focused practice in order to get better at something.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73046" lvl="0" marL="7572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b="1" lang="en-US"/>
              <a:t>What matters is not experience per se but "effortful study,"</a:t>
            </a:r>
            <a:r>
              <a:rPr lang="en-US"/>
              <a:t> which entails </a:t>
            </a:r>
            <a:endParaRPr/>
          </a:p>
          <a:p>
            <a:pPr indent="-173046" lvl="0" marL="7572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continually tackling challenges that lie just beyond one's competence.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See: </a:t>
            </a:r>
            <a:r>
              <a:rPr lang="en-US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https://www.scientificamerican.com/article/the-expert-mind/</a:t>
            </a:r>
            <a:endParaRPr>
              <a:solidFill>
                <a:schemeClr val="accent5"/>
              </a:solidFill>
            </a:endParaRPr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564896" y="287340"/>
            <a:ext cx="11046532" cy="100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1st Kata: Inject  Baseline JavaScript and CSS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00" y="1351725"/>
            <a:ext cx="4920724" cy="33421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1025" y="1977725"/>
            <a:ext cx="6266925" cy="3527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18"/>
          <p:cNvSpPr txBox="1"/>
          <p:nvPr/>
        </p:nvSpPr>
        <p:spPr>
          <a:xfrm>
            <a:off x="917500" y="5717600"/>
            <a:ext cx="775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See: </a:t>
            </a:r>
            <a:r>
              <a:rPr lang="en-US" sz="19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https://github.com/infotexture/dita-bootstrap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r>
              <a:rPr lang="en-US"/>
              <a:t>nd Kata: Override with Custom CSS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675" y="1445950"/>
            <a:ext cx="5747212" cy="32346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251" y="2483000"/>
            <a:ext cx="5967017" cy="3234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19"/>
          <p:cNvSpPr txBox="1"/>
          <p:nvPr/>
        </p:nvSpPr>
        <p:spPr>
          <a:xfrm>
            <a:off x="917500" y="5717600"/>
            <a:ext cx="7751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See Also: </a:t>
            </a:r>
            <a:r>
              <a:rPr lang="en-US" sz="19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https://github.com/jason-fox/fox.jason.extend.css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3r</a:t>
            </a:r>
            <a:r>
              <a:rPr lang="en-US"/>
              <a:t>d Kata: Simple </a:t>
            </a:r>
            <a:r>
              <a:rPr b="1" lang="en-US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outputclass</a:t>
            </a:r>
            <a:r>
              <a:rPr lang="en-US"/>
              <a:t> Based Components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525" y="1509000"/>
            <a:ext cx="3084001" cy="98813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363" y="2712575"/>
            <a:ext cx="5889225" cy="7873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20"/>
          <p:cNvSpPr txBox="1"/>
          <p:nvPr/>
        </p:nvSpPr>
        <p:spPr>
          <a:xfrm>
            <a:off x="6462988" y="4252988"/>
            <a:ext cx="308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Button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Badge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Alert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Card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List Group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587" y="1293548"/>
            <a:ext cx="3083999" cy="258104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900" y="4048300"/>
            <a:ext cx="3943375" cy="20717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4th</a:t>
            </a:r>
            <a:r>
              <a:rPr lang="en-US"/>
              <a:t> Kata: </a:t>
            </a:r>
            <a:r>
              <a:rPr b="1" lang="en-US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outputclass</a:t>
            </a:r>
            <a:r>
              <a:rPr lang="en-US"/>
              <a:t> with added HTML structure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00" y="1429926"/>
            <a:ext cx="5529527" cy="387358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8928" y="1798409"/>
            <a:ext cx="6378426" cy="3261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" name="Google Shape;127;p21"/>
          <p:cNvSpPr/>
          <p:nvPr/>
        </p:nvSpPr>
        <p:spPr>
          <a:xfrm>
            <a:off x="4667575" y="3228250"/>
            <a:ext cx="664800" cy="5850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5124275" y="4245375"/>
            <a:ext cx="4773000" cy="505200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666300" y="5564450"/>
            <a:ext cx="251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Carousel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2450" y="1620890"/>
            <a:ext cx="5361287" cy="420886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2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r>
              <a:rPr lang="en-US"/>
              <a:t>th Kata: Bipartite controls connected by </a:t>
            </a:r>
            <a:r>
              <a:rPr b="1" lang="en-US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props</a:t>
            </a:r>
            <a:endParaRPr b="1" i="0" sz="2800" u="none" cap="none" strike="noStrike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6403925" y="5215075"/>
            <a:ext cx="1980000" cy="505200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75" y="1620890"/>
            <a:ext cx="5945424" cy="21348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2"/>
          <p:cNvSpPr txBox="1"/>
          <p:nvPr/>
        </p:nvSpPr>
        <p:spPr>
          <a:xfrm>
            <a:off x="420975" y="4189375"/>
            <a:ext cx="536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OffCanvas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Collapse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r>
              <a:rPr lang="en-US"/>
              <a:t>th Kata: Leveraging existing DITA elements and attributes 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812425" y="1346400"/>
            <a:ext cx="2529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ono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&lt;table&gt;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ono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&lt;figure&gt;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ono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&lt;image&gt;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ono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&lt;note&gt;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ono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frame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ono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scalefit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ono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rowsep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b="1" lang="en-US" sz="2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colsep</a:t>
            </a:r>
            <a:endParaRPr b="1" sz="2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725" y="1346398"/>
            <a:ext cx="7184250" cy="25395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6986" y="4038374"/>
            <a:ext cx="4818432" cy="266722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900" y="5337250"/>
            <a:ext cx="5885326" cy="7136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00" y="1979000"/>
            <a:ext cx="4478770" cy="1293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00" y="3457675"/>
            <a:ext cx="2888399" cy="3173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8725" y="4110427"/>
            <a:ext cx="6346975" cy="20600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5290886" y="360151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4"/>
          <p:cNvSpPr txBox="1"/>
          <p:nvPr>
            <p:ph type="title"/>
          </p:nvPr>
        </p:nvSpPr>
        <p:spPr>
          <a:xfrm>
            <a:off x="571121" y="258265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r>
              <a:rPr lang="en-US"/>
              <a:t>th Kata: Complex Multipart Components</a:t>
            </a:r>
            <a:endParaRPr b="1" i="0" sz="2800" u="none" cap="none" strike="noStrike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2408725" y="4110425"/>
            <a:ext cx="1236600" cy="747000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8247425" y="1979000"/>
            <a:ext cx="3198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Tabbed Dialog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Tooltips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Popovers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5675" y="1614409"/>
            <a:ext cx="3198900" cy="184326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