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</p:sldMasterIdLst>
  <p:sldIdLst>
    <p:sldId id="256" r:id="rId3"/>
    <p:sldId id="259" r:id="rId4"/>
    <p:sldId id="290" r:id="rId5"/>
    <p:sldId id="291" r:id="rId6"/>
    <p:sldId id="292" r:id="rId7"/>
    <p:sldId id="293" r:id="rId8"/>
    <p:sldId id="294" r:id="rId9"/>
    <p:sldId id="298" r:id="rId10"/>
    <p:sldId id="297" r:id="rId11"/>
    <p:sldId id="295" r:id="rId12"/>
    <p:sldId id="296" r:id="rId13"/>
    <p:sldId id="299" r:id="rId14"/>
    <p:sldId id="300" r:id="rId15"/>
    <p:sldId id="289" r:id="rId16"/>
  </p:sldIdLst>
  <p:sldSz cx="10080625" cy="7559675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1"/>
  </p:normalViewPr>
  <p:slideViewPr>
    <p:cSldViewPr snapToGrid="0" snapToObjects="1">
      <p:cViewPr varScale="1">
        <p:scale>
          <a:sx n="94" d="100"/>
          <a:sy n="94" d="100"/>
        </p:scale>
        <p:origin x="18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152680" y="405900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571200" y="176868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638040" y="176868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571200" y="405900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638040" y="405900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504000" y="480960"/>
            <a:ext cx="9071640" cy="5853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152680" y="405900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152680" y="405900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3571200" y="176868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6638040" y="176868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8" name="PlaceHolder 6"/>
          <p:cNvSpPr>
            <a:spLocks noGrp="1"/>
          </p:cNvSpPr>
          <p:nvPr>
            <p:ph type="body"/>
          </p:nvPr>
        </p:nvSpPr>
        <p:spPr>
          <a:xfrm>
            <a:off x="3571200" y="405900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9" name="PlaceHolder 7"/>
          <p:cNvSpPr>
            <a:spLocks noGrp="1"/>
          </p:cNvSpPr>
          <p:nvPr>
            <p:ph type="body"/>
          </p:nvPr>
        </p:nvSpPr>
        <p:spPr>
          <a:xfrm>
            <a:off x="6638040" y="4059000"/>
            <a:ext cx="292068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504000" y="480960"/>
            <a:ext cx="9071640" cy="5853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152680" y="405900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12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480960"/>
            <a:ext cx="9071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45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1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78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7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7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680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680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322B2A84-A7F8-43D3-86CC-9D0F20955622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  <p:sp>
        <p:nvSpPr>
          <p:cNvPr id="5" name="TextShape 6"/>
          <p:cNvSpPr txBox="1"/>
          <p:nvPr/>
        </p:nvSpPr>
        <p:spPr>
          <a:xfrm>
            <a:off x="7242120" y="7342560"/>
            <a:ext cx="3077280" cy="29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r"/>
            <a:r>
              <a:rPr lang="en-US" sz="900" b="0" strike="noStrike" spc="-1">
                <a:solidFill>
                  <a:srgbClr val="FFFFFF"/>
                </a:solidFill>
                <a:latin typeface="Arial"/>
              </a:rPr>
              <a:t>Copyright @ Syncro Soft, 2019. All rights reserved.</a:t>
            </a:r>
            <a:endParaRPr lang="en-US" sz="900" b="0" strike="noStrike" spc="-1">
              <a:latin typeface="Arial"/>
            </a:endParaRPr>
          </a:p>
        </p:txBody>
      </p:sp>
      <p:sp>
        <p:nvSpPr>
          <p:cNvPr id="6" name="TextShape 7"/>
          <p:cNvSpPr txBox="1"/>
          <p:nvPr/>
        </p:nvSpPr>
        <p:spPr>
          <a:xfrm>
            <a:off x="7086600" y="131040"/>
            <a:ext cx="2887200" cy="387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US" sz="1400" b="0" strike="noStrike" spc="-1">
                <a:solidFill>
                  <a:srgbClr val="FFFFFF"/>
                </a:solidFill>
                <a:latin typeface="Arial"/>
                <a:ea typeface="Arial"/>
              </a:rPr>
              <a:t>DITA for Software Documentation 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7" name="TextShape 8"/>
          <p:cNvSpPr txBox="1"/>
          <p:nvPr/>
        </p:nvSpPr>
        <p:spPr>
          <a:xfrm>
            <a:off x="0" y="-9618"/>
            <a:ext cx="10089360" cy="367878"/>
          </a:xfrm>
          <a:prstGeom prst="rect">
            <a:avLst/>
          </a:prstGeom>
          <a:blipFill rotWithShape="0">
            <a:blip r:embed="rId14">
              <a:alphaModFix amt="50000"/>
            </a:blip>
            <a:stretch>
              <a:fillRect/>
            </a:stretch>
          </a:blipFill>
          <a:ln>
            <a:noFill/>
          </a:ln>
        </p:spPr>
        <p:txBody>
          <a:bodyPr wrap="square" lIns="90000" tIns="45000" rIns="90000" bIns="45000" anchor="ctr">
            <a:spAutoFit/>
          </a:bodyPr>
          <a:lstStyle/>
          <a:p>
            <a:pPr algn="ctr"/>
            <a:r>
              <a:rPr lang="en-US" sz="1800" b="0" strike="noStrike" spc="-1" dirty="0">
                <a:solidFill>
                  <a:srgbClr val="FFFFFF"/>
                </a:solidFill>
                <a:latin typeface="Arial"/>
              </a:rPr>
              <a:t>What’s new in Oxygen 23                                                                                         @</a:t>
            </a:r>
            <a:r>
              <a:rPr lang="en-US" sz="1800" b="0" strike="noStrike" spc="-1" dirty="0" err="1">
                <a:solidFill>
                  <a:srgbClr val="FFFFFF"/>
                </a:solidFill>
                <a:latin typeface="Arial"/>
              </a:rPr>
              <a:t>radu_coravu</a:t>
            </a:r>
            <a:endParaRPr lang="en-US" sz="1800" b="0" strike="noStrike" spc="-1" dirty="0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300960"/>
            <a:ext cx="907164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48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Aft>
                <a:spcPts val="845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Aft>
                <a:spcPts val="561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Aft>
                <a:spcPts val="278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Aft>
                <a:spcPts val="27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Aft>
                <a:spcPts val="27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354309" y="503769"/>
            <a:ext cx="9071640" cy="40626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 dirty="0">
                <a:solidFill>
                  <a:srgbClr val="000000"/>
                </a:solidFill>
                <a:latin typeface="ArialMT"/>
                <a:ea typeface="ArialMT"/>
              </a:rPr>
              <a:t>What’s new in Oxygen 23</a:t>
            </a:r>
          </a:p>
          <a:p>
            <a:pPr algn="ctr"/>
            <a:r>
              <a:rPr lang="en-US" sz="4400" b="0" strike="noStrike" spc="-1" dirty="0">
                <a:solidFill>
                  <a:srgbClr val="000000"/>
                </a:solidFill>
                <a:latin typeface="ArialMT"/>
                <a:ea typeface="ArialMT"/>
              </a:rPr>
              <a:t> </a:t>
            </a:r>
          </a:p>
          <a:p>
            <a:pPr algn="ctr"/>
            <a:r>
              <a:rPr lang="en-US" sz="4400" spc="-1" dirty="0">
                <a:solidFill>
                  <a:srgbClr val="FF0000"/>
                </a:solidFill>
                <a:latin typeface="ArialMT"/>
              </a:rPr>
              <a:t>Authoring</a:t>
            </a:r>
          </a:p>
          <a:p>
            <a:pPr algn="ctr"/>
            <a:r>
              <a:rPr lang="en-US" sz="4400" b="0" strike="noStrike" spc="-1" dirty="0">
                <a:solidFill>
                  <a:schemeClr val="accent1"/>
                </a:solidFill>
                <a:latin typeface="ArialMT"/>
              </a:rPr>
              <a:t>DITA</a:t>
            </a:r>
          </a:p>
          <a:p>
            <a:pPr algn="ctr"/>
            <a:r>
              <a:rPr lang="en-US" sz="4400" spc="-1" dirty="0">
                <a:solidFill>
                  <a:srgbClr val="00B050"/>
                </a:solidFill>
                <a:latin typeface="ArialMT"/>
              </a:rPr>
              <a:t>Add-ons</a:t>
            </a:r>
          </a:p>
          <a:p>
            <a:pPr algn="ctr"/>
            <a:r>
              <a:rPr lang="en-US" sz="4400" b="0" strike="noStrike" spc="-1" dirty="0">
                <a:solidFill>
                  <a:schemeClr val="accent6"/>
                </a:solidFill>
                <a:latin typeface="ArialMT"/>
              </a:rPr>
              <a:t>Scripting</a:t>
            </a:r>
            <a:endParaRPr lang="en-US" sz="4400" b="0" strike="noStrike" spc="-1" dirty="0">
              <a:solidFill>
                <a:schemeClr val="accent6"/>
              </a:solidFill>
              <a:latin typeface="Arial"/>
            </a:endParaRPr>
          </a:p>
        </p:txBody>
      </p:sp>
      <p:pic>
        <p:nvPicPr>
          <p:cNvPr id="121" name="Picture 120"/>
          <p:cNvPicPr/>
          <p:nvPr/>
        </p:nvPicPr>
        <p:blipFill>
          <a:blip r:embed="rId2">
            <a:alphaModFix amt="50000"/>
          </a:blip>
          <a:stretch/>
        </p:blipFill>
        <p:spPr>
          <a:xfrm>
            <a:off x="7086600" y="6151680"/>
            <a:ext cx="2216520" cy="706680"/>
          </a:xfrm>
          <a:prstGeom prst="rect">
            <a:avLst/>
          </a:prstGeom>
          <a:ln>
            <a:noFill/>
          </a:ln>
        </p:spPr>
      </p:pic>
      <p:pic>
        <p:nvPicPr>
          <p:cNvPr id="122" name="Picture 121"/>
          <p:cNvPicPr/>
          <p:nvPr/>
        </p:nvPicPr>
        <p:blipFill>
          <a:blip r:embed="rId3">
            <a:alphaModFix amt="50000"/>
          </a:blip>
          <a:stretch/>
        </p:blipFill>
        <p:spPr>
          <a:xfrm>
            <a:off x="582120" y="6171840"/>
            <a:ext cx="1475280" cy="588600"/>
          </a:xfrm>
          <a:prstGeom prst="rect">
            <a:avLst/>
          </a:prstGeom>
          <a:ln>
            <a:noFill/>
          </a:ln>
        </p:spPr>
      </p:pic>
      <p:sp>
        <p:nvSpPr>
          <p:cNvPr id="123" name="TextShape 2"/>
          <p:cNvSpPr txBox="1"/>
          <p:nvPr/>
        </p:nvSpPr>
        <p:spPr>
          <a:xfrm>
            <a:off x="5974560" y="5032254"/>
            <a:ext cx="3626640" cy="883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US" sz="1350" b="0" strike="noStrike" spc="-1" dirty="0">
                <a:latin typeface="Arial"/>
                <a:ea typeface="Arial"/>
              </a:rPr>
              <a:t>Radu Coravu</a:t>
            </a:r>
            <a:endParaRPr lang="en-US" sz="1350" b="0" strike="noStrike" spc="-1" dirty="0">
              <a:latin typeface="Arial"/>
            </a:endParaRPr>
          </a:p>
          <a:p>
            <a:r>
              <a:rPr lang="en-US" sz="1350" b="0" strike="noStrike" spc="-1" dirty="0" err="1">
                <a:latin typeface="Arial"/>
                <a:ea typeface="Arial"/>
              </a:rPr>
              <a:t>radu_coravu@oxygenxml.com</a:t>
            </a:r>
            <a:endParaRPr lang="en-US" sz="1350" b="0" strike="noStrike" spc="-1" dirty="0">
              <a:latin typeface="Arial"/>
            </a:endParaRPr>
          </a:p>
          <a:p>
            <a:r>
              <a:rPr lang="en-US" sz="1350" b="0" strike="noStrike" spc="-1" dirty="0">
                <a:latin typeface="Arial"/>
                <a:ea typeface="Arial"/>
              </a:rPr>
              <a:t>@</a:t>
            </a:r>
            <a:r>
              <a:rPr lang="en-US" sz="1350" b="0" strike="noStrike" spc="-1" dirty="0" err="1">
                <a:latin typeface="Arial"/>
                <a:ea typeface="Arial"/>
              </a:rPr>
              <a:t>radu_coravu</a:t>
            </a:r>
            <a:endParaRPr lang="en-US" sz="135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858986"/>
            <a:ext cx="9071640" cy="67710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 dirty="0">
                <a:latin typeface="Arial"/>
              </a:rPr>
              <a:t>Git Add-on Improvements</a:t>
            </a:r>
          </a:p>
        </p:txBody>
      </p:sp>
      <p:sp>
        <p:nvSpPr>
          <p:cNvPr id="143" name="TextShape 2"/>
          <p:cNvSpPr txBox="1"/>
          <p:nvPr/>
        </p:nvSpPr>
        <p:spPr>
          <a:xfrm>
            <a:off x="374365" y="974247"/>
            <a:ext cx="9706260" cy="586827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b="0" strike="noStrike" spc="-1" dirty="0">
              <a:latin typeface="Arial"/>
            </a:endParaRP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spc="-1" dirty="0"/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dirty="0"/>
              <a:t>Git Branch Manager</a:t>
            </a:r>
          </a:p>
          <a:p>
            <a:pPr marL="889200" lvl="1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Check Out</a:t>
            </a:r>
          </a:p>
          <a:p>
            <a:pPr marL="889200" lvl="1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Create Branch </a:t>
            </a:r>
          </a:p>
          <a:p>
            <a:pPr marL="889200" lvl="1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Delete Branch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Amend Last Commit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Automatically Push Changes</a:t>
            </a:r>
          </a:p>
          <a:p>
            <a:pPr marL="108000">
              <a:spcAft>
                <a:spcPts val="1412"/>
              </a:spcAft>
              <a:buClr>
                <a:srgbClr val="000000"/>
              </a:buClr>
              <a:buSzPct val="45000"/>
            </a:pPr>
            <a:endParaRPr lang="en-US" sz="3200" spc="-1" dirty="0"/>
          </a:p>
        </p:txBody>
      </p:sp>
    </p:spTree>
    <p:extLst>
      <p:ext uri="{BB962C8B-B14F-4D97-AF65-F5344CB8AC3E}">
        <p14:creationId xmlns:p14="http://schemas.microsoft.com/office/powerpoint/2010/main" val="664711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520432"/>
            <a:ext cx="9071640" cy="13542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 dirty="0">
                <a:latin typeface="Arial"/>
              </a:rPr>
              <a:t>Batch Converter Add-on Improvements</a:t>
            </a:r>
          </a:p>
        </p:txBody>
      </p:sp>
      <p:sp>
        <p:nvSpPr>
          <p:cNvPr id="143" name="TextShape 2"/>
          <p:cNvSpPr txBox="1"/>
          <p:nvPr/>
        </p:nvSpPr>
        <p:spPr>
          <a:xfrm>
            <a:off x="187182" y="1361313"/>
            <a:ext cx="9706260" cy="318035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b="0" strike="noStrike" spc="-1" dirty="0">
              <a:latin typeface="Arial"/>
            </a:endParaRP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spc="-1" dirty="0"/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dirty="0"/>
              <a:t>Convert Sections to DITA Topics</a:t>
            </a:r>
            <a:endParaRPr lang="en-US" sz="3200" spc="-1" dirty="0"/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More Flexible Conversion for Markdown Headings</a:t>
            </a:r>
          </a:p>
          <a:p>
            <a:pPr marL="108000">
              <a:spcAft>
                <a:spcPts val="1412"/>
              </a:spcAft>
              <a:buClr>
                <a:srgbClr val="000000"/>
              </a:buClr>
              <a:buSzPct val="45000"/>
            </a:pPr>
            <a:endParaRPr lang="en-US" sz="3200" spc="-1" dirty="0"/>
          </a:p>
        </p:txBody>
      </p:sp>
    </p:spTree>
    <p:extLst>
      <p:ext uri="{BB962C8B-B14F-4D97-AF65-F5344CB8AC3E}">
        <p14:creationId xmlns:p14="http://schemas.microsoft.com/office/powerpoint/2010/main" val="4050517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504492" y="3001684"/>
            <a:ext cx="9071640" cy="67710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 dirty="0">
                <a:latin typeface="Arial"/>
              </a:rPr>
              <a:t>Scripting Oxygen</a:t>
            </a:r>
          </a:p>
        </p:txBody>
      </p:sp>
    </p:spTree>
    <p:extLst>
      <p:ext uri="{BB962C8B-B14F-4D97-AF65-F5344CB8AC3E}">
        <p14:creationId xmlns:p14="http://schemas.microsoft.com/office/powerpoint/2010/main" val="2140972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504492" y="520432"/>
            <a:ext cx="9071640" cy="67710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 dirty="0">
                <a:latin typeface="Arial"/>
              </a:rPr>
              <a:t>Scripting Oxygen Improvements</a:t>
            </a:r>
          </a:p>
        </p:txBody>
      </p:sp>
      <p:sp>
        <p:nvSpPr>
          <p:cNvPr id="143" name="TextShape 2"/>
          <p:cNvSpPr txBox="1"/>
          <p:nvPr/>
        </p:nvSpPr>
        <p:spPr>
          <a:xfrm>
            <a:off x="374365" y="1661564"/>
            <a:ext cx="9706260" cy="556049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b="0" strike="noStrike" spc="-1" dirty="0">
              <a:latin typeface="Arial"/>
            </a:endParaRP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spc="-1" dirty="0"/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dirty="0"/>
              <a:t>DITA Validate and Check For Completeness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dirty="0"/>
              <a:t>Transform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dirty="0"/>
              <a:t>DITA Translation Package Builder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dirty="0"/>
              <a:t>Batch Converter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dirty="0"/>
              <a:t>Compile Framework Script</a:t>
            </a:r>
          </a:p>
          <a:p>
            <a:pPr marL="108000">
              <a:spcAft>
                <a:spcPts val="1412"/>
              </a:spcAft>
              <a:buClr>
                <a:srgbClr val="000000"/>
              </a:buClr>
              <a:buSzPct val="45000"/>
            </a:pPr>
            <a:endParaRPr lang="en-US" sz="3200" spc="-1" dirty="0"/>
          </a:p>
          <a:p>
            <a:pPr marL="108000">
              <a:spcAft>
                <a:spcPts val="1412"/>
              </a:spcAft>
              <a:buClr>
                <a:srgbClr val="000000"/>
              </a:buClr>
              <a:buSzPct val="45000"/>
            </a:pPr>
            <a:endParaRPr lang="en-US" sz="3200" spc="-1" dirty="0"/>
          </a:p>
        </p:txBody>
      </p:sp>
    </p:spTree>
    <p:extLst>
      <p:ext uri="{BB962C8B-B14F-4D97-AF65-F5344CB8AC3E}">
        <p14:creationId xmlns:p14="http://schemas.microsoft.com/office/powerpoint/2010/main" val="1151091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extShape 1"/>
          <p:cNvSpPr txBox="1"/>
          <p:nvPr/>
        </p:nvSpPr>
        <p:spPr>
          <a:xfrm>
            <a:off x="504000" y="480960"/>
            <a:ext cx="9071640" cy="1262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Thank You!</a:t>
            </a:r>
          </a:p>
        </p:txBody>
      </p:sp>
      <p:sp>
        <p:nvSpPr>
          <p:cNvPr id="240" name="TextShape 2"/>
          <p:cNvSpPr txBox="1"/>
          <p:nvPr/>
        </p:nvSpPr>
        <p:spPr>
          <a:xfrm>
            <a:off x="1828800" y="4546080"/>
            <a:ext cx="5257800" cy="945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US" sz="2000" b="0" strike="noStrike" spc="-1">
                <a:latin typeface="Arial"/>
              </a:rPr>
              <a:t>Radu Coravu</a:t>
            </a:r>
          </a:p>
          <a:p>
            <a:r>
              <a:rPr lang="en-US" sz="2000" b="0" strike="noStrike" spc="-1">
                <a:latin typeface="Arial"/>
              </a:rPr>
              <a:t>radu_coravu@oxygenxml.com</a:t>
            </a:r>
          </a:p>
          <a:p>
            <a:r>
              <a:rPr lang="en-US" sz="2000" b="0" strike="noStrike" spc="-1">
                <a:latin typeface="Arial"/>
              </a:rPr>
              <a:t>@radu_coravu</a:t>
            </a:r>
          </a:p>
        </p:txBody>
      </p:sp>
      <p:sp>
        <p:nvSpPr>
          <p:cNvPr id="241" name="TextShape 3"/>
          <p:cNvSpPr txBox="1"/>
          <p:nvPr/>
        </p:nvSpPr>
        <p:spPr>
          <a:xfrm>
            <a:off x="3537360" y="277920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r>
              <a:rPr lang="en-US" sz="4800" b="0" strike="noStrike" spc="-1" dirty="0">
                <a:solidFill>
                  <a:srgbClr val="000000"/>
                </a:solidFill>
                <a:latin typeface="Tahoma"/>
                <a:ea typeface="Tahoma"/>
              </a:rPr>
              <a:t>Questions?</a:t>
            </a:r>
            <a:endParaRPr lang="en-US" sz="4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2"/>
          <p:cNvSpPr txBox="1"/>
          <p:nvPr/>
        </p:nvSpPr>
        <p:spPr>
          <a:xfrm>
            <a:off x="611446" y="2464092"/>
            <a:ext cx="9071640" cy="26314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b="0" strike="noStrike" spc="-1" dirty="0">
              <a:latin typeface="Arial"/>
            </a:endParaRPr>
          </a:p>
          <a:p>
            <a:pPr marL="108000">
              <a:spcAft>
                <a:spcPts val="1412"/>
              </a:spcAft>
              <a:buClr>
                <a:srgbClr val="000000"/>
              </a:buClr>
              <a:buSzPct val="45000"/>
            </a:pPr>
            <a:r>
              <a:rPr lang="en-US" sz="4000" dirty="0"/>
              <a:t>Create New Projects from a Template</a:t>
            </a:r>
          </a:p>
          <a:p>
            <a:pPr marL="108000">
              <a:spcAft>
                <a:spcPts val="1412"/>
              </a:spcAft>
              <a:buClr>
                <a:srgbClr val="000000"/>
              </a:buClr>
              <a:buSzPct val="45000"/>
            </a:pPr>
            <a:endParaRPr lang="en-US" sz="3200" b="0" strike="noStrike" spc="-1" dirty="0">
              <a:latin typeface="Arial"/>
            </a:endParaRP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858986"/>
            <a:ext cx="9071640" cy="67710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 dirty="0">
                <a:latin typeface="Arial"/>
              </a:rPr>
              <a:t>Framework </a:t>
            </a:r>
            <a:r>
              <a:rPr lang="en-US" sz="4400" spc="-1" dirty="0">
                <a:latin typeface="Arial"/>
              </a:rPr>
              <a:t>C</a:t>
            </a:r>
            <a:r>
              <a:rPr lang="en-US" sz="4400" b="0" strike="noStrike" spc="-1" dirty="0">
                <a:latin typeface="Arial"/>
              </a:rPr>
              <a:t>onfiguration Scripting</a:t>
            </a:r>
          </a:p>
        </p:txBody>
      </p:sp>
      <p:sp>
        <p:nvSpPr>
          <p:cNvPr id="143" name="TextShape 2"/>
          <p:cNvSpPr txBox="1"/>
          <p:nvPr/>
        </p:nvSpPr>
        <p:spPr>
          <a:xfrm>
            <a:off x="816164" y="2268940"/>
            <a:ext cx="9071640" cy="183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b="0" strike="noStrike" spc="-1" dirty="0">
              <a:latin typeface="Arial"/>
            </a:endParaRP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Create a Framework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dirty="0"/>
              <a:t>Extend a Framework</a:t>
            </a:r>
          </a:p>
        </p:txBody>
      </p:sp>
    </p:spTree>
    <p:extLst>
      <p:ext uri="{BB962C8B-B14F-4D97-AF65-F5344CB8AC3E}">
        <p14:creationId xmlns:p14="http://schemas.microsoft.com/office/powerpoint/2010/main" val="3918235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858986"/>
            <a:ext cx="9071640" cy="67710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 dirty="0">
                <a:latin typeface="Arial"/>
              </a:rPr>
              <a:t>Authoring CSS Improvements</a:t>
            </a:r>
          </a:p>
        </p:txBody>
      </p:sp>
      <p:sp>
        <p:nvSpPr>
          <p:cNvPr id="143" name="TextShape 2"/>
          <p:cNvSpPr txBox="1"/>
          <p:nvPr/>
        </p:nvSpPr>
        <p:spPr>
          <a:xfrm>
            <a:off x="311197" y="2432714"/>
            <a:ext cx="9071640" cy="183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b="0" strike="noStrike" spc="-1" dirty="0">
              <a:latin typeface="Arial"/>
            </a:endParaRP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Support for “border-radius” CSS property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dirty="0"/>
              <a:t>Display a Floating Toolbar Configured with CSS</a:t>
            </a:r>
          </a:p>
        </p:txBody>
      </p:sp>
    </p:spTree>
    <p:extLst>
      <p:ext uri="{BB962C8B-B14F-4D97-AF65-F5344CB8AC3E}">
        <p14:creationId xmlns:p14="http://schemas.microsoft.com/office/powerpoint/2010/main" val="336548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858986"/>
            <a:ext cx="9071640" cy="67710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 dirty="0">
                <a:latin typeface="Arial"/>
              </a:rPr>
              <a:t>DITA Editing Improvements</a:t>
            </a:r>
          </a:p>
        </p:txBody>
      </p:sp>
      <p:sp>
        <p:nvSpPr>
          <p:cNvPr id="143" name="TextShape 2"/>
          <p:cNvSpPr txBox="1"/>
          <p:nvPr/>
        </p:nvSpPr>
        <p:spPr>
          <a:xfrm>
            <a:off x="457200" y="1982337"/>
            <a:ext cx="9706260" cy="41652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b="0" strike="noStrike" spc="-1" dirty="0">
              <a:latin typeface="Arial"/>
            </a:endParaRP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Floating Toolbars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Edit Referenced Submaps in the DITA Maps Manager view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dirty="0"/>
              <a:t>Open DITA Map in Editor with Expanded and Editable Topics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Run transformations in parallel</a:t>
            </a:r>
          </a:p>
        </p:txBody>
      </p:sp>
    </p:spTree>
    <p:extLst>
      <p:ext uri="{BB962C8B-B14F-4D97-AF65-F5344CB8AC3E}">
        <p14:creationId xmlns:p14="http://schemas.microsoft.com/office/powerpoint/2010/main" val="2789150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504492" y="2892504"/>
            <a:ext cx="9071640" cy="67710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 dirty="0">
                <a:latin typeface="Arial"/>
              </a:rPr>
              <a:t>Add-ons</a:t>
            </a:r>
          </a:p>
        </p:txBody>
      </p:sp>
    </p:spTree>
    <p:extLst>
      <p:ext uri="{BB962C8B-B14F-4D97-AF65-F5344CB8AC3E}">
        <p14:creationId xmlns:p14="http://schemas.microsoft.com/office/powerpoint/2010/main" val="884395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858986"/>
            <a:ext cx="9071640" cy="67710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 dirty="0">
                <a:latin typeface="Arial"/>
              </a:rPr>
              <a:t>Terminology Checker Add-on</a:t>
            </a:r>
          </a:p>
        </p:txBody>
      </p:sp>
      <p:sp>
        <p:nvSpPr>
          <p:cNvPr id="143" name="TextShape 2"/>
          <p:cNvSpPr txBox="1"/>
          <p:nvPr/>
        </p:nvSpPr>
        <p:spPr>
          <a:xfrm>
            <a:off x="374365" y="1271458"/>
            <a:ext cx="9706260" cy="501675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b="0" strike="noStrike" spc="-1" dirty="0">
              <a:latin typeface="Arial"/>
            </a:endParaRP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spc="-1" dirty="0"/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Define terminology rules in XML format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Define terminology rules in Vale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Configure Severity and Additional Information for each issue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Side View Showing all Terminology Problems</a:t>
            </a:r>
          </a:p>
          <a:p>
            <a:pPr marL="108000">
              <a:spcAft>
                <a:spcPts val="1412"/>
              </a:spcAft>
              <a:buClr>
                <a:srgbClr val="000000"/>
              </a:buClr>
              <a:buSzPct val="45000"/>
            </a:pPr>
            <a:endParaRPr lang="en-US" sz="3200" spc="-1" dirty="0"/>
          </a:p>
        </p:txBody>
      </p:sp>
    </p:spTree>
    <p:extLst>
      <p:ext uri="{BB962C8B-B14F-4D97-AF65-F5344CB8AC3E}">
        <p14:creationId xmlns:p14="http://schemas.microsoft.com/office/powerpoint/2010/main" val="149914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520432"/>
            <a:ext cx="9071640" cy="135421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dirty="0"/>
              <a:t>Vale Validation for Markdown and HTML </a:t>
            </a:r>
            <a:r>
              <a:rPr lang="en-US" sz="4400" b="0" strike="noStrike" spc="-1" dirty="0">
                <a:latin typeface="Arial"/>
              </a:rPr>
              <a:t>Add-on</a:t>
            </a:r>
          </a:p>
        </p:txBody>
      </p:sp>
      <p:sp>
        <p:nvSpPr>
          <p:cNvPr id="143" name="TextShape 2"/>
          <p:cNvSpPr txBox="1"/>
          <p:nvPr/>
        </p:nvSpPr>
        <p:spPr>
          <a:xfrm>
            <a:off x="374365" y="1683931"/>
            <a:ext cx="9706260" cy="452431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b="0" strike="noStrike" spc="-1" dirty="0">
              <a:latin typeface="Arial"/>
            </a:endParaRP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spc="-1" dirty="0"/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Connect Vale Linter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Report Terminology Problems in Markdown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Report Terminology Problems in HTML</a:t>
            </a: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spc="-1" dirty="0"/>
          </a:p>
          <a:p>
            <a:pPr marL="108000">
              <a:spcAft>
                <a:spcPts val="1412"/>
              </a:spcAft>
              <a:buClr>
                <a:srgbClr val="000000"/>
              </a:buClr>
              <a:buSzPct val="45000"/>
            </a:pPr>
            <a:endParaRPr lang="en-US" sz="3200" spc="-1" dirty="0"/>
          </a:p>
        </p:txBody>
      </p:sp>
    </p:spTree>
    <p:extLst>
      <p:ext uri="{BB962C8B-B14F-4D97-AF65-F5344CB8AC3E}">
        <p14:creationId xmlns:p14="http://schemas.microsoft.com/office/powerpoint/2010/main" val="2091567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858986"/>
            <a:ext cx="9071640" cy="67710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sz="4400" b="0" strike="noStrike" spc="-1" dirty="0">
                <a:latin typeface="Arial"/>
              </a:rPr>
              <a:t>Translator Helpe</a:t>
            </a:r>
            <a:r>
              <a:rPr lang="en-US" sz="4400" spc="-1" dirty="0">
                <a:latin typeface="Arial"/>
              </a:rPr>
              <a:t>r </a:t>
            </a:r>
            <a:r>
              <a:rPr lang="en-US" sz="4400" b="0" strike="noStrike" spc="-1" dirty="0">
                <a:latin typeface="Arial"/>
              </a:rPr>
              <a:t>Add-on</a:t>
            </a:r>
          </a:p>
        </p:txBody>
      </p:sp>
      <p:sp>
        <p:nvSpPr>
          <p:cNvPr id="143" name="TextShape 2"/>
          <p:cNvSpPr txBox="1"/>
          <p:nvPr/>
        </p:nvSpPr>
        <p:spPr>
          <a:xfrm>
            <a:off x="187182" y="1361313"/>
            <a:ext cx="9706260" cy="318035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b="0" strike="noStrike" spc="-1" dirty="0">
              <a:latin typeface="Arial"/>
            </a:endParaRPr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en-US" sz="3200" spc="-1" dirty="0"/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dirty="0"/>
              <a:t>Use Google Translate</a:t>
            </a:r>
            <a:endParaRPr lang="en-US" sz="3200" spc="-1" dirty="0"/>
          </a:p>
          <a:p>
            <a:pPr marL="432000" indent="-324000"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spc="-1" dirty="0"/>
              <a:t>Show Original Content Side by Side</a:t>
            </a:r>
          </a:p>
          <a:p>
            <a:pPr marL="108000">
              <a:spcAft>
                <a:spcPts val="1412"/>
              </a:spcAft>
              <a:buClr>
                <a:srgbClr val="000000"/>
              </a:buClr>
              <a:buSzPct val="45000"/>
            </a:pPr>
            <a:endParaRPr lang="en-US" sz="3200" spc="-1" dirty="0"/>
          </a:p>
        </p:txBody>
      </p:sp>
    </p:spTree>
    <p:extLst>
      <p:ext uri="{BB962C8B-B14F-4D97-AF65-F5344CB8AC3E}">
        <p14:creationId xmlns:p14="http://schemas.microsoft.com/office/powerpoint/2010/main" val="2143884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84068</TotalTime>
  <Words>216</Words>
  <Application>Microsoft Macintosh PowerPoint</Application>
  <PresentationFormat>Custom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ArialMT</vt:lpstr>
      <vt:lpstr>Symbol</vt:lpstr>
      <vt:lpstr>Tahoma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dc:description/>
  <cp:lastModifiedBy>Radu Coravu</cp:lastModifiedBy>
  <cp:revision>2014</cp:revision>
  <dcterms:created xsi:type="dcterms:W3CDTF">2010-09-13T12:27:15Z</dcterms:created>
  <dcterms:modified xsi:type="dcterms:W3CDTF">2020-12-10T07:02:28Z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