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71" r:id="rId1"/>
  </p:sldMasterIdLst>
  <p:notesMasterIdLst>
    <p:notesMasterId r:id="rId16"/>
  </p:notesMasterIdLst>
  <p:handoutMasterIdLst>
    <p:handoutMasterId r:id="rId17"/>
  </p:handoutMasterIdLst>
  <p:sldIdLst>
    <p:sldId id="574" r:id="rId2"/>
    <p:sldId id="675" r:id="rId3"/>
    <p:sldId id="678" r:id="rId4"/>
    <p:sldId id="654" r:id="rId5"/>
    <p:sldId id="680" r:id="rId6"/>
    <p:sldId id="655" r:id="rId7"/>
    <p:sldId id="679" r:id="rId8"/>
    <p:sldId id="684" r:id="rId9"/>
    <p:sldId id="683" r:id="rId10"/>
    <p:sldId id="682" r:id="rId11"/>
    <p:sldId id="660" r:id="rId12"/>
    <p:sldId id="661" r:id="rId13"/>
    <p:sldId id="658" r:id="rId14"/>
    <p:sldId id="666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" id="{33AACB9A-7DD6-BE40-B97C-539550781333}">
          <p14:sldIdLst>
            <p14:sldId id="574"/>
            <p14:sldId id="675"/>
            <p14:sldId id="678"/>
            <p14:sldId id="654"/>
            <p14:sldId id="680"/>
            <p14:sldId id="655"/>
            <p14:sldId id="679"/>
            <p14:sldId id="684"/>
            <p14:sldId id="683"/>
            <p14:sldId id="682"/>
            <p14:sldId id="660"/>
            <p14:sldId id="661"/>
            <p14:sldId id="658"/>
            <p14:sldId id="6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8" userDrawn="1">
          <p15:clr>
            <a:srgbClr val="A4A3A4"/>
          </p15:clr>
        </p15:guide>
        <p15:guide id="2" pos="2880">
          <p15:clr>
            <a:srgbClr val="A4A3A4"/>
          </p15:clr>
        </p15:guide>
        <p15:guide id="4" pos="2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0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097B1"/>
    <a:srgbClr val="8E99BA"/>
    <a:srgbClr val="000000"/>
    <a:srgbClr val="4ABDE5"/>
    <a:srgbClr val="B6D330"/>
    <a:srgbClr val="96A6B8"/>
    <a:srgbClr val="658CD0"/>
    <a:srgbClr val="4D7AC8"/>
    <a:srgbClr val="AE5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18" autoAdjust="0"/>
    <p:restoredTop sz="96374" autoAdjust="0"/>
  </p:normalViewPr>
  <p:slideViewPr>
    <p:cSldViewPr snapToGrid="0" snapToObjects="1">
      <p:cViewPr varScale="1">
        <p:scale>
          <a:sx n="143" d="100"/>
          <a:sy n="143" d="100"/>
        </p:scale>
        <p:origin x="330" y="102"/>
      </p:cViewPr>
      <p:guideLst>
        <p:guide orient="horz" pos="228"/>
        <p:guide pos="2880"/>
        <p:guide pos="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-1116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269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PT Sans Regular" charset="-5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56F37A-5299-B146-820E-E905BFE8A4C7}" type="datetimeFigureOut">
              <a:rPr lang="en-US">
                <a:latin typeface="PT Sans Regular" charset="-52"/>
              </a:rPr>
              <a:pPr>
                <a:defRPr/>
              </a:pPr>
              <a:t>11/6/2018</a:t>
            </a:fld>
            <a:endParaRPr lang="en-US" dirty="0">
              <a:latin typeface="PT Sans Regular" charset="-5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PT Sans Regular" charset="-5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CA24F0-D53C-F040-AF3D-D9BB0FB00B2F}" type="slidenum">
              <a:rPr lang="en-US">
                <a:latin typeface="PT Sans Regular" charset="-52"/>
              </a:rPr>
              <a:pPr>
                <a:defRPr/>
              </a:pPr>
              <a:t>‹#›</a:t>
            </a:fld>
            <a:endParaRPr lang="en-US" dirty="0">
              <a:latin typeface="PT Sans Regula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166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dirty="0">
                <a:latin typeface="PT Sans Regula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PT Sans Regular" charset="-52"/>
                <a:ea typeface="+mn-ea"/>
                <a:cs typeface="+mn-cs"/>
              </a:defRPr>
            </a:lvl1pPr>
          </a:lstStyle>
          <a:p>
            <a:pPr>
              <a:defRPr/>
            </a:pPr>
            <a:fld id="{A1DBAE35-58FC-F24B-846F-40C6D59E1492}" type="datetimeFigureOut">
              <a:rPr lang="en-US" smtClean="0"/>
              <a:pPr>
                <a:defRPr/>
              </a:pPr>
              <a:t>11/6/2018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dirty="0">
                <a:latin typeface="PT Sans Regula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PT Sans Regular" charset="-52"/>
                <a:ea typeface="+mn-ea"/>
                <a:cs typeface="+mn-cs"/>
              </a:defRPr>
            </a:lvl1pPr>
          </a:lstStyle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6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+mn-lt"/>
        <a:ea typeface="PT Sans Regular" charset="-52"/>
        <a:cs typeface="PT Sans Regular" charset="-52"/>
      </a:defRPr>
    </a:lvl1pPr>
    <a:lvl2pPr marL="457200" algn="l" defTabSz="457200" rtl="0" fontAlgn="base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+mn-lt"/>
        <a:ea typeface="PT Sans Regular" charset="-52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+mn-lt"/>
        <a:ea typeface="PT Sans Regular" charset="-52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+mn-lt"/>
        <a:ea typeface="PT Sans Regular" charset="-52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+mn-lt"/>
        <a:ea typeface="PT Sans Regular" charset="-52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6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36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5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6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84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0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2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9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7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6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9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8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BD1-2E4C-7E4B-BB5B-B253D71D6D7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1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50" y="246580"/>
            <a:ext cx="1593682" cy="3961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1776413"/>
            <a:ext cx="7331075" cy="13319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600" b="0" i="0" dirty="0">
              <a:solidFill>
                <a:srgbClr val="FFFFFF"/>
              </a:solidFill>
              <a:latin typeface="PT Sans Regular" charset="-52"/>
              <a:ea typeface="PT Sans Regular" charset="-52"/>
              <a:cs typeface="PT Sans Regular" charset="-5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8815" y="1738443"/>
            <a:ext cx="5242418" cy="2030036"/>
          </a:xfrm>
        </p:spPr>
        <p:txBody>
          <a:bodyPr lIns="0" tIns="0" rIns="0" bIns="0" rtlCol="0" anchor="b" anchorCtr="0">
            <a:normAutofit/>
          </a:bodyPr>
          <a:lstStyle>
            <a:lvl1pPr>
              <a:defRPr lang="en-US" sz="4400" b="1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815" y="4097664"/>
            <a:ext cx="5242418" cy="251992"/>
          </a:xfrm>
          <a:ln>
            <a:noFill/>
          </a:ln>
        </p:spPr>
        <p:txBody>
          <a:bodyPr wrap="square" tIns="0" bIns="0" anchor="t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/ DATE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94941" y="0"/>
            <a:ext cx="4549059" cy="4292600"/>
            <a:chOff x="4594941" y="0"/>
            <a:chExt cx="4549059" cy="4292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26821" r="19219" b="-10670"/>
            <a:stretch/>
          </p:blipFill>
          <p:spPr>
            <a:xfrm>
              <a:off x="4594941" y="0"/>
              <a:ext cx="4549059" cy="42926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7277188" y="2882989"/>
              <a:ext cx="847725" cy="84772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502524" y="1647824"/>
              <a:ext cx="422276" cy="422276"/>
            </a:xfrm>
            <a:prstGeom prst="ellipse">
              <a:avLst/>
            </a:prstGeom>
            <a:solidFill>
              <a:schemeClr val="bg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264981" y="758122"/>
              <a:ext cx="578553" cy="578553"/>
            </a:xfrm>
            <a:prstGeom prst="ellipse">
              <a:avLst/>
            </a:prstGeom>
            <a:solidFill>
              <a:schemeClr val="bg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6272E-1E4E-4297-BECA-428A69180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50" y="246580"/>
            <a:ext cx="1593682" cy="396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40304-F661-4426-85F1-8FF57707F626}"/>
              </a:ext>
            </a:extLst>
          </p:cNvPr>
          <p:cNvGrpSpPr/>
          <p:nvPr userDrawn="1"/>
        </p:nvGrpSpPr>
        <p:grpSpPr>
          <a:xfrm>
            <a:off x="4594941" y="0"/>
            <a:ext cx="4549059" cy="4292600"/>
            <a:chOff x="4594941" y="0"/>
            <a:chExt cx="4549059" cy="429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BCEC45-842F-433C-8CF7-A24898CB7D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26821" r="19219" b="-10670"/>
            <a:stretch/>
          </p:blipFill>
          <p:spPr>
            <a:xfrm>
              <a:off x="4594941" y="0"/>
              <a:ext cx="4549059" cy="42926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6ED44A-5040-4D93-94EA-715113C35181}"/>
                </a:ext>
              </a:extLst>
            </p:cNvPr>
            <p:cNvSpPr/>
            <p:nvPr userDrawn="1"/>
          </p:nvSpPr>
          <p:spPr>
            <a:xfrm>
              <a:off x="7277188" y="2882989"/>
              <a:ext cx="847725" cy="84772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DFA73D-CDED-40B6-9DD4-D9D66ADF4614}"/>
                </a:ext>
              </a:extLst>
            </p:cNvPr>
            <p:cNvSpPr/>
            <p:nvPr userDrawn="1"/>
          </p:nvSpPr>
          <p:spPr>
            <a:xfrm>
              <a:off x="7502524" y="1647824"/>
              <a:ext cx="422276" cy="422276"/>
            </a:xfrm>
            <a:prstGeom prst="ellipse">
              <a:avLst/>
            </a:prstGeom>
            <a:solidFill>
              <a:schemeClr val="bg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D0F3F3-469C-4991-B351-DFB778E2AB0B}"/>
                </a:ext>
              </a:extLst>
            </p:cNvPr>
            <p:cNvSpPr/>
            <p:nvPr userDrawn="1"/>
          </p:nvSpPr>
          <p:spPr>
            <a:xfrm>
              <a:off x="5264981" y="758122"/>
              <a:ext cx="578553" cy="578553"/>
            </a:xfrm>
            <a:prstGeom prst="ellipse">
              <a:avLst/>
            </a:prstGeom>
            <a:solidFill>
              <a:schemeClr val="bg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788658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EB07FB-CC2F-4E93-9599-3B288AFA3B8B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34A29-C80C-4F99-ADBA-79BFD6C6A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677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427260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823013"/>
            <a:ext cx="8115300" cy="346249"/>
          </a:xfrm>
        </p:spPr>
        <p:txBody>
          <a:bodyPr tIns="0" bIns="0"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5DFFA7-DC49-4A6F-AF26-790893D97AD9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59B2B-5093-4409-BEDD-00FD06962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7299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5299" y="1212112"/>
            <a:ext cx="3932321" cy="3338771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 marL="862013" indent="-176213">
              <a:buClr>
                <a:schemeClr val="accent5"/>
              </a:buClr>
              <a:buFont typeface="Arial" charset="0"/>
              <a:buChar char="•"/>
              <a:tabLst/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 useBgFill="1"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4737925" y="1243584"/>
            <a:ext cx="3872674" cy="3307299"/>
          </a:xfrm>
          <a:ln>
            <a:noFill/>
          </a:ln>
        </p:spPr>
        <p:txBody>
          <a:bodyPr>
            <a:normAutofit/>
          </a:bodyPr>
          <a:lstStyle>
            <a:lvl1pPr marL="342900" marR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•"/>
              <a:tabLst/>
              <a:defRPr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4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D4121B-4750-41FE-ACB3-A50488A89447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B9FF5D-FEB7-4512-BCAA-83C429A71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059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41438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5299" y="1212112"/>
            <a:ext cx="3932321" cy="3338771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 marL="862013" indent="-176213">
              <a:buClr>
                <a:schemeClr val="accent5"/>
              </a:buClr>
              <a:buFont typeface="Arial" charset="0"/>
              <a:buChar char="•"/>
              <a:tabLst/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823013"/>
            <a:ext cx="8115300" cy="346249"/>
          </a:xfrm>
        </p:spPr>
        <p:txBody>
          <a:bodyPr tIns="0" bIns="0"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 useBgFill="1"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4737925" y="1243584"/>
            <a:ext cx="3872674" cy="3307299"/>
          </a:xfrm>
          <a:ln>
            <a:noFill/>
          </a:ln>
        </p:spPr>
        <p:txBody>
          <a:bodyPr>
            <a:normAutofit/>
          </a:bodyPr>
          <a:lstStyle>
            <a:lvl1pPr marL="342900" marR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•"/>
              <a:tabLst/>
              <a:defRPr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4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85E9714-7611-41CA-9488-B06C18B04772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A1A2D6-022D-48DC-B94D-EDA444DDC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644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with open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95" y="274638"/>
            <a:ext cx="3863168" cy="132733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5300" y="1700784"/>
            <a:ext cx="3372612" cy="2850099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 marL="862013" indent="-176213">
              <a:buClr>
                <a:schemeClr val="accent5"/>
              </a:buClr>
              <a:buFont typeface="Arial" charset="0"/>
              <a:buChar char="•"/>
              <a:tabLst/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chemeClr val="accent5"/>
              </a:buCl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A1D336-FDC2-43CE-BAFE-4534191051F3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47DAC-BD39-45E6-A1C5-91636CAEF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77141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[Se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62" y="0"/>
            <a:ext cx="45658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8848" y="2166144"/>
            <a:ext cx="3650816" cy="811212"/>
          </a:xfrm>
        </p:spPr>
        <p:txBody>
          <a:bodyPr anchor="ctr"/>
          <a:lstStyle>
            <a:lvl1pPr algn="l">
              <a:lnSpc>
                <a:spcPct val="80000"/>
              </a:lnSpc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7"/>
          </a:xfrm>
          <a:prstGeom prst="rect">
            <a:avLst/>
          </a:prstGeom>
        </p:spPr>
      </p:pic>
      <p:sp useBgFill="1"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4957381" y="918100"/>
            <a:ext cx="3872674" cy="3307299"/>
          </a:xfrm>
          <a:ln>
            <a:noFill/>
          </a:ln>
        </p:spPr>
        <p:txBody>
          <a:bodyPr>
            <a:normAutofit/>
          </a:bodyPr>
          <a:lstStyle>
            <a:lvl1pPr marL="342900" marR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•"/>
              <a:tabLst/>
              <a:defRPr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4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31AB15-CFAA-4C91-AD5B-872FFB72E26A}"/>
              </a:ext>
            </a:extLst>
          </p:cNvPr>
          <p:cNvSpPr/>
          <p:nvPr userDrawn="1"/>
        </p:nvSpPr>
        <p:spPr>
          <a:xfrm>
            <a:off x="-4562" y="0"/>
            <a:ext cx="45658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D318FA4-D344-46BF-8973-55552E964108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3E738C-0FF5-41C9-AA76-4E6F5CB0DD36}"/>
              </a:ext>
            </a:extLst>
          </p:cNvPr>
          <p:cNvCxnSpPr/>
          <p:nvPr userDrawn="1"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7CD4A76-5435-4B65-A185-B228F6A90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78925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[Spac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62" y="0"/>
            <a:ext cx="456582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8848" y="2166144"/>
            <a:ext cx="3650816" cy="811212"/>
          </a:xfrm>
        </p:spPr>
        <p:txBody>
          <a:bodyPr anchor="ctr"/>
          <a:lstStyle>
            <a:lvl1pPr algn="l">
              <a:lnSpc>
                <a:spcPct val="80000"/>
              </a:lnSpc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41BF81-A593-4A61-86CE-C05A384FFA34}"/>
              </a:ext>
            </a:extLst>
          </p:cNvPr>
          <p:cNvSpPr/>
          <p:nvPr userDrawn="1"/>
        </p:nvSpPr>
        <p:spPr>
          <a:xfrm>
            <a:off x="-4562" y="0"/>
            <a:ext cx="456582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001F09-BF73-40C7-9E15-432BAF37C8D7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794481-B756-428C-B308-0DFC6E8E6D1F}"/>
              </a:ext>
            </a:extLst>
          </p:cNvPr>
          <p:cNvCxnSpPr/>
          <p:nvPr userDrawn="1"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E1CD47F-6322-4AA0-94CC-654DDF0F7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7"/>
          </a:xfrm>
          <a:prstGeom prst="rect">
            <a:avLst/>
          </a:prstGeom>
        </p:spPr>
      </p:pic>
      <p:sp useBgFill="1">
        <p:nvSpPr>
          <p:cNvPr id="12" name="Content Placeholder 3">
            <a:extLst>
              <a:ext uri="{FF2B5EF4-FFF2-40B4-BE49-F238E27FC236}">
                <a16:creationId xmlns:a16="http://schemas.microsoft.com/office/drawing/2014/main" id="{692F5B4F-68B8-456B-897C-6C50931917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7381" y="918100"/>
            <a:ext cx="3872674" cy="3307299"/>
          </a:xfrm>
          <a:ln>
            <a:noFill/>
          </a:ln>
        </p:spPr>
        <p:txBody>
          <a:bodyPr>
            <a:normAutofit/>
          </a:bodyPr>
          <a:lstStyle>
            <a:lvl1pPr marL="342900" marR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•"/>
              <a:tabLst/>
              <a:defRPr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4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7705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41438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5300" y="1322885"/>
            <a:ext cx="1835775" cy="152349"/>
          </a:xfrm>
        </p:spPr>
        <p:txBody>
          <a:bodyPr wrap="square" tIns="0" bIns="0">
            <a:normAutofit/>
          </a:bodyPr>
          <a:lstStyle>
            <a:lvl1pPr marL="0" indent="0" algn="r">
              <a:buNone/>
              <a:defRPr sz="1100">
                <a:latin typeface="Calibri" charset="0"/>
                <a:ea typeface="Calibri" charset="0"/>
                <a:cs typeface="Calibri" charset="0"/>
              </a:defRPr>
            </a:lvl1pPr>
            <a:lvl3pPr marL="862013" indent="-17621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823013"/>
            <a:ext cx="8115300" cy="346249"/>
          </a:xfrm>
        </p:spPr>
        <p:txBody>
          <a:bodyPr tIns="0" bIns="0"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" y="1685402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5300" y="1894342"/>
            <a:ext cx="1835775" cy="152349"/>
          </a:xfrm>
        </p:spPr>
        <p:txBody>
          <a:bodyPr wrap="square" tIns="0" bIns="0">
            <a:normAutofit/>
          </a:bodyPr>
          <a:lstStyle>
            <a:lvl1pPr marL="0" indent="0" algn="r">
              <a:buNone/>
              <a:defRPr sz="1100">
                <a:latin typeface="Calibri" charset="0"/>
                <a:ea typeface="Calibri" charset="0"/>
                <a:cs typeface="Calibri" charset="0"/>
              </a:defRPr>
            </a:lvl1pPr>
            <a:lvl3pPr marL="862013" indent="-17621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95300" y="2241367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2445741"/>
            <a:ext cx="1835775" cy="152349"/>
          </a:xfrm>
        </p:spPr>
        <p:txBody>
          <a:bodyPr wrap="square" tIns="0" bIns="0">
            <a:normAutofit/>
          </a:bodyPr>
          <a:lstStyle>
            <a:lvl1pPr marL="0" indent="0" algn="r">
              <a:buNone/>
              <a:defRPr sz="1100">
                <a:latin typeface="Calibri" charset="0"/>
                <a:ea typeface="Calibri" charset="0"/>
                <a:cs typeface="Calibri" charset="0"/>
              </a:defRPr>
            </a:lvl1pPr>
            <a:lvl3pPr marL="862013" indent="-17621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95300" y="2797332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5300" y="2994981"/>
            <a:ext cx="1835775" cy="152349"/>
          </a:xfrm>
        </p:spPr>
        <p:txBody>
          <a:bodyPr wrap="square" tIns="0" bIns="0">
            <a:normAutofit/>
          </a:bodyPr>
          <a:lstStyle>
            <a:lvl1pPr marL="0" indent="0" algn="r">
              <a:buNone/>
              <a:defRPr sz="1100">
                <a:latin typeface="Calibri" charset="0"/>
                <a:ea typeface="Calibri" charset="0"/>
                <a:cs typeface="Calibri" charset="0"/>
              </a:defRPr>
            </a:lvl1pPr>
            <a:lvl3pPr marL="862013" indent="-17621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95300" y="3353297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95300" y="3544221"/>
            <a:ext cx="1835775" cy="152349"/>
          </a:xfrm>
        </p:spPr>
        <p:txBody>
          <a:bodyPr wrap="square" tIns="0" bIns="0">
            <a:normAutofit/>
          </a:bodyPr>
          <a:lstStyle>
            <a:lvl1pPr marL="0" indent="0" algn="r">
              <a:buNone/>
              <a:defRPr sz="1100">
                <a:latin typeface="Calibri" charset="0"/>
                <a:ea typeface="Calibri" charset="0"/>
                <a:cs typeface="Calibri" charset="0"/>
              </a:defRPr>
            </a:lvl1pPr>
            <a:lvl3pPr marL="862013" indent="-17621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95300" y="3909262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95300" y="4101189"/>
            <a:ext cx="1835775" cy="152349"/>
          </a:xfrm>
        </p:spPr>
        <p:txBody>
          <a:bodyPr wrap="square" tIns="0" bIns="0">
            <a:normAutofit/>
          </a:bodyPr>
          <a:lstStyle>
            <a:lvl1pPr marL="0" indent="0" algn="r">
              <a:buNone/>
              <a:defRPr sz="1100">
                <a:latin typeface="Calibri" charset="0"/>
                <a:ea typeface="Calibri" charset="0"/>
                <a:cs typeface="Calibri" charset="0"/>
              </a:defRPr>
            </a:lvl1pPr>
            <a:lvl3pPr marL="862013" indent="-17621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495300" y="4465228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6F39DE-5A4E-47F2-9674-D3505FA84D20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A3B5AD-1EAF-4F91-A027-0C72DC4B1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D2AFE6-F751-452C-A45A-E679C6BB1CEC}"/>
              </a:ext>
            </a:extLst>
          </p:cNvPr>
          <p:cNvCxnSpPr/>
          <p:nvPr userDrawn="1"/>
        </p:nvCxnSpPr>
        <p:spPr>
          <a:xfrm>
            <a:off x="495300" y="1685402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B07944-4C97-4B68-9773-0D774C168445}"/>
              </a:ext>
            </a:extLst>
          </p:cNvPr>
          <p:cNvCxnSpPr/>
          <p:nvPr userDrawn="1"/>
        </p:nvCxnSpPr>
        <p:spPr>
          <a:xfrm>
            <a:off x="495300" y="2241367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1FA8F3-878D-4CD9-A36C-1967303DC4D2}"/>
              </a:ext>
            </a:extLst>
          </p:cNvPr>
          <p:cNvCxnSpPr/>
          <p:nvPr userDrawn="1"/>
        </p:nvCxnSpPr>
        <p:spPr>
          <a:xfrm>
            <a:off x="495300" y="2797332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49C503-D992-4D0A-81B2-A46C25E07583}"/>
              </a:ext>
            </a:extLst>
          </p:cNvPr>
          <p:cNvCxnSpPr/>
          <p:nvPr userDrawn="1"/>
        </p:nvCxnSpPr>
        <p:spPr>
          <a:xfrm>
            <a:off x="495300" y="3353297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1E6B95-9D50-408B-8AFC-D17DF3251A21}"/>
              </a:ext>
            </a:extLst>
          </p:cNvPr>
          <p:cNvCxnSpPr/>
          <p:nvPr userDrawn="1"/>
        </p:nvCxnSpPr>
        <p:spPr>
          <a:xfrm>
            <a:off x="495300" y="3909262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8540B2-C7DC-4526-B2F6-50A047A47A67}"/>
              </a:ext>
            </a:extLst>
          </p:cNvPr>
          <p:cNvCxnSpPr/>
          <p:nvPr userDrawn="1"/>
        </p:nvCxnSpPr>
        <p:spPr>
          <a:xfrm>
            <a:off x="495300" y="4465228"/>
            <a:ext cx="810416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46970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F60A5D-EB31-471A-8588-23285C470E2D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8B40D-0F57-46ED-9DAA-CEF5E3F6F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301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[Spac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811212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000" b="1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0BC7CC-159E-4CA5-AE2C-797ADF6862A7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37A6C-FDF1-4793-B714-5C8967DD0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95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1958" y="1812144"/>
            <a:ext cx="8920084" cy="843161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lang="en-US" sz="5400" b="1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1321" y="1902079"/>
            <a:ext cx="3881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31321" y="2646395"/>
            <a:ext cx="3881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1776413"/>
            <a:ext cx="7331075" cy="13319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600" b="0" i="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958" y="2774185"/>
            <a:ext cx="8920084" cy="249299"/>
          </a:xfrm>
          <a:ln>
            <a:noFill/>
          </a:ln>
        </p:spPr>
        <p:txBody>
          <a:bodyPr wrap="square" tIns="0" bIns="0" anchor="t" anchorCtr="0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67783-1028-44AA-BB42-A9B93333350C}"/>
              </a:ext>
            </a:extLst>
          </p:cNvPr>
          <p:cNvCxnSpPr/>
          <p:nvPr userDrawn="1"/>
        </p:nvCxnSpPr>
        <p:spPr>
          <a:xfrm>
            <a:off x="2631321" y="1902079"/>
            <a:ext cx="3881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2404C3-75CC-4EFE-914A-9C3CB866C5D8}"/>
              </a:ext>
            </a:extLst>
          </p:cNvPr>
          <p:cNvCxnSpPr/>
          <p:nvPr userDrawn="1"/>
        </p:nvCxnSpPr>
        <p:spPr>
          <a:xfrm>
            <a:off x="2631321" y="2646395"/>
            <a:ext cx="3881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9E0AA02-E132-4874-A31C-8992BADEB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 [Spa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811212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000" b="1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0BC7CC-159E-4CA5-AE2C-797ADF6862A7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37A6C-FDF1-4793-B714-5C8967DD0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8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[Spac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811212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000" b="1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0BC7CC-159E-4CA5-AE2C-797ADF6862A7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DEFF1-0B4D-4005-ADF3-240BDAD9B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602" y="4648620"/>
            <a:ext cx="822960" cy="2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 Left">
    <p:bg>
      <p:bgPr>
        <a:solidFill>
          <a:srgbClr val="0056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EEDB29-E958-45A1-AD1E-A08D8E5E7A25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E28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T Sans Narrow Regular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E28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T Sans Narrow Regular" charset="-5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848" y="2166144"/>
            <a:ext cx="3650816" cy="811212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000" b="1" i="0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2758" y="1174774"/>
            <a:ext cx="4561242" cy="2587214"/>
          </a:xfrm>
        </p:spPr>
        <p:txBody>
          <a:bodyPr tIns="0" bIns="0" anchor="ctr">
            <a:normAutofit/>
          </a:bodyPr>
          <a:lstStyle>
            <a:lvl1pPr marL="0" indent="0" algn="ctr">
              <a:lnSpc>
                <a:spcPct val="200000"/>
              </a:lnSpc>
              <a:spcBef>
                <a:spcPts val="0"/>
              </a:spcBef>
              <a:buFontTx/>
              <a:buNone/>
              <a:defRPr b="1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5800" indent="0" algn="ctr">
              <a:buFontTx/>
              <a:buNone/>
              <a:defRPr/>
            </a:lvl3pPr>
            <a:lvl4pPr marL="1028700" indent="0" algn="ctr">
              <a:buFontTx/>
              <a:buNone/>
              <a:defRPr/>
            </a:lvl4pPr>
            <a:lvl5pPr marL="1371600" indent="0" algn="ctr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136D37-2C82-4448-9322-F272D34C5355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13C832-D70A-405C-9E72-D7F897CE102F}"/>
              </a:ext>
            </a:extLst>
          </p:cNvPr>
          <p:cNvCxnSpPr/>
          <p:nvPr userDrawn="1"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8619DF0-81CF-4CA1-BF49-3DBC7CF1B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635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hoto [Sea]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3088" y="0"/>
            <a:ext cx="4561242" cy="5143500"/>
          </a:xfrm>
          <a:solidFill>
            <a:srgbClr val="000000"/>
          </a:solidFill>
        </p:spPr>
        <p:txBody>
          <a:bodyPr lIns="0" tIns="27432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48" y="2166144"/>
            <a:ext cx="3650816" cy="811212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000" b="1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2758" y="1174774"/>
            <a:ext cx="4561242" cy="2587214"/>
          </a:xfrm>
        </p:spPr>
        <p:txBody>
          <a:bodyPr tIns="0" bIns="0" anchor="ctr">
            <a:normAutofit/>
          </a:bodyPr>
          <a:lstStyle>
            <a:lvl1pPr marL="0" indent="0" algn="ctr">
              <a:lnSpc>
                <a:spcPct val="200000"/>
              </a:lnSpc>
              <a:spcBef>
                <a:spcPts val="0"/>
              </a:spcBef>
              <a:buFontTx/>
              <a:buNone/>
              <a:defRPr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5800" indent="0" algn="ctr">
              <a:buFontTx/>
              <a:buNone/>
              <a:defRPr/>
            </a:lvl3pPr>
            <a:lvl4pPr marL="1028700" indent="0" algn="ctr">
              <a:buFontTx/>
              <a:buNone/>
              <a:defRPr/>
            </a:lvl4pPr>
            <a:lvl5pPr marL="1371600" indent="0" algn="ctr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6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814DD27-15CE-479D-BB8F-6CDFD0917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7F4ADB4-E5BD-42B6-A1F9-A35BAA5AD4F9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16B51B-15A0-472B-B4B3-3AAA58F66D6B}"/>
              </a:ext>
            </a:extLst>
          </p:cNvPr>
          <p:cNvCxnSpPr/>
          <p:nvPr userDrawn="1"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4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hoto [Spac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3088" y="0"/>
            <a:ext cx="4561242" cy="5143500"/>
          </a:xfrm>
          <a:solidFill>
            <a:srgbClr val="000000"/>
          </a:solidFill>
        </p:spPr>
        <p:txBody>
          <a:bodyPr lIns="0" tIns="27432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48" y="2166144"/>
            <a:ext cx="3650816" cy="811212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4000" b="1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2758" y="1174774"/>
            <a:ext cx="4561242" cy="2587214"/>
          </a:xfrm>
        </p:spPr>
        <p:txBody>
          <a:bodyPr tIns="0" bIns="0" anchor="ctr">
            <a:normAutofit/>
          </a:bodyPr>
          <a:lstStyle>
            <a:lvl1pPr marL="0" indent="0" algn="ctr">
              <a:lnSpc>
                <a:spcPct val="200000"/>
              </a:lnSpc>
              <a:spcBef>
                <a:spcPts val="0"/>
              </a:spcBef>
              <a:buFontTx/>
              <a:buNone/>
              <a:defRPr b="1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5800" indent="0" algn="ctr">
              <a:buFontTx/>
              <a:buNone/>
              <a:defRPr/>
            </a:lvl3pPr>
            <a:lvl4pPr marL="1028700" indent="0" algn="ctr">
              <a:buFontTx/>
              <a:buNone/>
              <a:defRPr/>
            </a:lvl4pPr>
            <a:lvl5pPr marL="1371600" indent="0" algn="ctr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3BB261-6CFA-476C-B3C9-1FF018612A88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913D6F-E33E-493D-9AAC-E1165FA40647}"/>
              </a:ext>
            </a:extLst>
          </p:cNvPr>
          <p:cNvCxnSpPr/>
          <p:nvPr userDrawn="1"/>
        </p:nvCxnSpPr>
        <p:spPr>
          <a:xfrm>
            <a:off x="8581835" y="4777642"/>
            <a:ext cx="0" cy="17532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AB3683D-864C-4896-B9AF-1DFD1DEA9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96361"/>
            <a:ext cx="540147" cy="1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Open [Space]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8848" y="311215"/>
            <a:ext cx="3427510" cy="154806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Tx/>
              <a:buNone/>
              <a:defRPr sz="4000" b="1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8638" y="2011998"/>
            <a:ext cx="3413442" cy="2244725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92454-6623-4230-A80F-AFD0E3CB88FE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363EC-BA0B-4D2D-B053-E85ACAB7B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5182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1958" y="1812144"/>
            <a:ext cx="8920084" cy="843161"/>
          </a:xfrm>
        </p:spPr>
        <p:txBody>
          <a:bodyPr lIns="0" tIns="0" rIns="0" bIns="0" rtlCol="0" anchor="b" anchorCtr="0">
            <a:noAutofit/>
          </a:bodyPr>
          <a:lstStyle>
            <a:lvl1pPr algn="ctr">
              <a:defRPr lang="en-US" sz="54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1321" y="1902079"/>
            <a:ext cx="3881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31321" y="2646395"/>
            <a:ext cx="3881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1776413"/>
            <a:ext cx="7331075" cy="13319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600" b="0" i="0" dirty="0">
              <a:solidFill>
                <a:srgbClr val="FFFFFF"/>
              </a:solidFill>
              <a:latin typeface="PT Sans Regular" charset="-52"/>
              <a:ea typeface="PT Sans Regular" charset="-52"/>
              <a:cs typeface="PT Sans Regular" charset="-52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958" y="2774185"/>
            <a:ext cx="8920084" cy="249299"/>
          </a:xfrm>
          <a:ln>
            <a:noFill/>
          </a:ln>
        </p:spPr>
        <p:txBody>
          <a:bodyPr wrap="square" tIns="0" bIns="0" anchor="t" anchorCtr="0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D9E82-4CB5-4155-AB5E-F44A88E1BE44}"/>
              </a:ext>
            </a:extLst>
          </p:cNvPr>
          <p:cNvCxnSpPr/>
          <p:nvPr userDrawn="1"/>
        </p:nvCxnSpPr>
        <p:spPr>
          <a:xfrm>
            <a:off x="2631321" y="1902079"/>
            <a:ext cx="3881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22245C-0946-41AA-9A12-8DA20C55F5D1}"/>
              </a:ext>
            </a:extLst>
          </p:cNvPr>
          <p:cNvCxnSpPr/>
          <p:nvPr userDrawn="1"/>
        </p:nvCxnSpPr>
        <p:spPr>
          <a:xfrm>
            <a:off x="2631321" y="2646395"/>
            <a:ext cx="38813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47B2E06-0777-4AB9-B5DA-000BE7A4C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09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18848" y="311216"/>
            <a:ext cx="2340730" cy="58101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Tx/>
              <a:buNone/>
              <a:defRPr sz="4400" b="1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53003" y="290897"/>
            <a:ext cx="3928832" cy="409119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None/>
              <a:defRPr sz="2600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31775" indent="-115888">
              <a:lnSpc>
                <a:spcPct val="75000"/>
              </a:lnSpc>
              <a:buClr>
                <a:schemeClr val="accent5"/>
              </a:buClr>
              <a:tabLst/>
              <a:defRPr sz="12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5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98919" y="290831"/>
            <a:ext cx="503805" cy="409125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sz="2600" b="1" cap="all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9EA152-B92D-4334-AE61-DC72D41DA54E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0835A-A22B-4F1B-9204-2D51CEA3B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07472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86015" y="1894936"/>
            <a:ext cx="7371970" cy="843161"/>
          </a:xfrm>
        </p:spPr>
        <p:txBody>
          <a:bodyPr lIns="0" tIns="0" rIns="0" bIns="0" rtlCol="0" anchor="ctr" anchorCtr="0">
            <a:normAutofit/>
          </a:bodyPr>
          <a:lstStyle>
            <a:lvl1pPr algn="ctr">
              <a:defRPr lang="en-US" sz="5400" b="1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REALLY epic quote that makes everyone think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52131" y="3035625"/>
            <a:ext cx="3439739" cy="251992"/>
          </a:xfrm>
          <a:ln>
            <a:noFill/>
          </a:ln>
        </p:spPr>
        <p:txBody>
          <a:bodyPr wrap="square" tIns="0" bIns="0" anchor="t" anchorCtr="0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—some guy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3633"/>
            <a:ext cx="2740492" cy="2740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878" y="2751436"/>
            <a:ext cx="1897184" cy="189718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4F915A-8FFE-4311-A583-35EC016F3CB2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56FA27-02D7-45D0-85ED-867C681FF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8AE5C9-D6B2-4F59-905C-E7AABB57FD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3633"/>
            <a:ext cx="2740492" cy="2740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68920-5ADF-40D1-B002-F9BB68FB7F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878" y="2751436"/>
            <a:ext cx="1897184" cy="18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695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554" y="2184355"/>
            <a:ext cx="2180540" cy="542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5A96E-314C-4F52-AB0B-5C8A83D7E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554" y="2184355"/>
            <a:ext cx="2180540" cy="5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395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04293" y="1154628"/>
            <a:ext cx="8077542" cy="3319272"/>
          </a:xfrm>
          <a:ln>
            <a:noFill/>
          </a:ln>
        </p:spPr>
        <p:txBody>
          <a:bodyPr>
            <a:normAutofit/>
          </a:bodyPr>
          <a:lstStyle>
            <a:lvl1pPr marL="342900" marR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2pPr>
            <a:lvl3pPr marL="971550" indent="-285750">
              <a:buFont typeface="Arial" panose="020B0604020202020204" pitchFamily="34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3pPr>
            <a:lvl4pPr marL="1314450" indent="-285750">
              <a:buFont typeface="Arial" panose="020B0604020202020204" pitchFamily="34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4pPr>
            <a:lvl5pPr marL="1657350" indent="-285750">
              <a:buFont typeface="Arial" panose="020B0604020202020204" pitchFamily="34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786D-E745-4908-BDAF-7DAD9B999D9D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E36E59-A7E4-4100-B16B-A6C653EBE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601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106305" cy="40794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823013"/>
            <a:ext cx="8115300" cy="346249"/>
          </a:xfrm>
        </p:spPr>
        <p:txBody>
          <a:bodyPr tIns="0" bIns="0">
            <a:normAutofit/>
          </a:bodyPr>
          <a:lstStyle>
            <a:lvl1pPr marL="0" indent="0">
              <a:buNone/>
              <a:defRPr sz="250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 useBgFill="1"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495300" y="1249305"/>
            <a:ext cx="8077542" cy="3319272"/>
          </a:xfrm>
          <a:ln>
            <a:noFill/>
          </a:ln>
        </p:spPr>
        <p:txBody>
          <a:bodyPr>
            <a:normAutofit/>
          </a:bodyPr>
          <a:lstStyle>
            <a:lvl1pPr marL="342900" marR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•"/>
              <a:tabLst/>
              <a:defRPr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4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103C55-0F1F-489F-9504-6DC4DFE17BE9}"/>
              </a:ext>
            </a:extLst>
          </p:cNvPr>
          <p:cNvSpPr txBox="1">
            <a:spLocks/>
          </p:cNvSpPr>
          <p:nvPr userDrawn="1"/>
        </p:nvSpPr>
        <p:spPr>
          <a:xfrm>
            <a:off x="8581835" y="4754563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4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4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C6302F-B43B-4F76-9E73-DB3DCED26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02" y="4648620"/>
            <a:ext cx="823388" cy="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0828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31637"/>
            <a:ext cx="9144000" cy="717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53029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 b="1" cap="all" baseline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81835" y="4694047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35845"/>
            <a:ext cx="540147" cy="134267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77297" y="4644330"/>
            <a:ext cx="6389406" cy="346249"/>
          </a:xfrm>
        </p:spPr>
        <p:txBody>
          <a:bodyPr wrap="square" tIns="0" bIns="0">
            <a:sp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 useBgFill="1"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504293" y="890862"/>
            <a:ext cx="8077542" cy="3319272"/>
          </a:xfrm>
          <a:ln>
            <a:noFill/>
          </a:ln>
        </p:spPr>
        <p:txBody>
          <a:bodyPr>
            <a:normAutofit/>
          </a:bodyPr>
          <a:lstStyle>
            <a:lvl1pPr marL="342900" marR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•"/>
              <a:tabLst/>
              <a:defRPr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chemeClr val="accent4"/>
              </a:buCl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37E64-D57E-4AD3-8F2C-4BBD62BD7967}"/>
              </a:ext>
            </a:extLst>
          </p:cNvPr>
          <p:cNvSpPr/>
          <p:nvPr userDrawn="1"/>
        </p:nvSpPr>
        <p:spPr>
          <a:xfrm>
            <a:off x="0" y="4431637"/>
            <a:ext cx="9144000" cy="717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D1A814-7DEF-4766-9381-7EA21F355B3E}"/>
              </a:ext>
            </a:extLst>
          </p:cNvPr>
          <p:cNvSpPr txBox="1">
            <a:spLocks/>
          </p:cNvSpPr>
          <p:nvPr userDrawn="1"/>
        </p:nvSpPr>
        <p:spPr>
          <a:xfrm>
            <a:off x="8581835" y="4694047"/>
            <a:ext cx="177990" cy="233362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477B88-DACD-ED46-BA46-8E3D3F0E8FE7}" type="slidenum">
              <a:rPr lang="en-US" sz="800" b="0" i="0" smtClean="0">
                <a:solidFill>
                  <a:schemeClr val="accent5"/>
                </a:solidFill>
                <a:latin typeface="PT Sans Regular" charset="-52"/>
                <a:cs typeface="PT Sans Regular" charset="-5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i="0" dirty="0">
              <a:solidFill>
                <a:schemeClr val="accent5"/>
              </a:solidFill>
              <a:latin typeface="PT Sans Regular" charset="-52"/>
              <a:cs typeface="PT Sans Regular" charset="-5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FA3F-0076-4D88-A07A-0FC478A50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249" y="4735845"/>
            <a:ext cx="540147" cy="1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5825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294" y="274639"/>
            <a:ext cx="810630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95" y="1185546"/>
            <a:ext cx="8106304" cy="31003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GS Doctop Placeholder" hidden="1"/>
          <p:cNvSpPr txBox="1"/>
          <p:nvPr/>
        </p:nvSpPr>
        <p:spPr>
          <a:xfrm>
            <a:off x="546100" y="0"/>
            <a:ext cx="56515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00" b="0" i="0" dirty="0">
                <a:latin typeface="PT Sans Regular" charset="-52"/>
                <a:ea typeface="PT Sans Regular" charset="-52"/>
                <a:cs typeface="PT Sans Regular" charset="-52"/>
              </a:rPr>
              <a:t>IBDROOT\PROJECTS\IBD-NY\OPERAND2015\583992_1\Presentations\2016-01-25 Analyst Day\Project Elysium - Analyst Day Presentation (Updated 20150121).pptx</a:t>
            </a:r>
          </a:p>
        </p:txBody>
      </p:sp>
      <p:sp>
        <p:nvSpPr>
          <p:cNvPr id="5" name="GS Doctop Placeholder" hidden="1">
            <a:extLst>
              <a:ext uri="{FF2B5EF4-FFF2-40B4-BE49-F238E27FC236}">
                <a16:creationId xmlns:a16="http://schemas.microsoft.com/office/drawing/2014/main" id="{E91E8DEB-B964-411F-9C9D-7C5A71FF4D84}"/>
              </a:ext>
            </a:extLst>
          </p:cNvPr>
          <p:cNvSpPr txBox="1"/>
          <p:nvPr userDrawn="1"/>
        </p:nvSpPr>
        <p:spPr>
          <a:xfrm>
            <a:off x="546100" y="0"/>
            <a:ext cx="56515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00" b="0" i="0" dirty="0">
                <a:latin typeface="PT Sans Regular" charset="-52"/>
                <a:ea typeface="PT Sans Regular" charset="-52"/>
                <a:cs typeface="PT Sans Regular" charset="-52"/>
              </a:rPr>
              <a:t>IBDROOT\PROJECTS\IBD-NY\OPERAND2015\583992_1\Presentations\2016-01-25 Analyst Day\Project Elysium - Analyst Day Presentation (Updated 20150121).pptx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D5E27E1-4B92-4AD6-B16D-FDD14E491695}"/>
              </a:ext>
            </a:extLst>
          </p:cNvPr>
          <p:cNvSpPr txBox="1"/>
          <p:nvPr userDrawn="1"/>
        </p:nvSpPr>
        <p:spPr>
          <a:xfrm>
            <a:off x="-2486435" y="1566473"/>
            <a:ext cx="1284987" cy="64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latin typeface="+mn-lt"/>
              </a:rPr>
              <a:t>Talend SKY</a:t>
            </a:r>
          </a:p>
          <a:p>
            <a:pPr algn="r"/>
            <a:r>
              <a:rPr lang="en-US" sz="1200" dirty="0"/>
              <a:t>#0093c9</a:t>
            </a:r>
          </a:p>
          <a:p>
            <a:pPr algn="r"/>
            <a:r>
              <a:rPr lang="en-US" sz="1200" dirty="0">
                <a:latin typeface="+mn-lt"/>
              </a:rPr>
              <a:t>R:0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G:147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B:201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9A5FC86-A315-4662-B292-1E887AC9FE42}"/>
              </a:ext>
            </a:extLst>
          </p:cNvPr>
          <p:cNvSpPr txBox="1"/>
          <p:nvPr userDrawn="1"/>
        </p:nvSpPr>
        <p:spPr>
          <a:xfrm>
            <a:off x="-2486434" y="2867216"/>
            <a:ext cx="1284987" cy="64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latin typeface="+mn-lt"/>
              </a:rPr>
              <a:t>Talend SEA</a:t>
            </a:r>
          </a:p>
          <a:p>
            <a:pPr algn="r"/>
            <a:r>
              <a:rPr lang="en-US" sz="1200" dirty="0"/>
              <a:t>#0675c1</a:t>
            </a:r>
          </a:p>
          <a:p>
            <a:pPr algn="r"/>
            <a:r>
              <a:rPr lang="en-US" sz="1200" dirty="0">
                <a:latin typeface="+mn-lt"/>
              </a:rPr>
              <a:t>R:6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G:117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B:193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E6C570B-3E6B-4F1B-B948-891EFDC5C8EB}"/>
              </a:ext>
            </a:extLst>
          </p:cNvPr>
          <p:cNvSpPr txBox="1"/>
          <p:nvPr userDrawn="1"/>
        </p:nvSpPr>
        <p:spPr>
          <a:xfrm>
            <a:off x="10171354" y="265727"/>
            <a:ext cx="1364770" cy="64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</a:rPr>
              <a:t>Talend LIME</a:t>
            </a:r>
          </a:p>
          <a:p>
            <a:pPr algn="l"/>
            <a:r>
              <a:rPr lang="en-US" sz="1200" dirty="0"/>
              <a:t>#82bd41</a:t>
            </a:r>
          </a:p>
          <a:p>
            <a:pPr algn="l"/>
            <a:r>
              <a:rPr lang="en-US" sz="1200" dirty="0">
                <a:latin typeface="+mn-lt"/>
              </a:rPr>
              <a:t>R:130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G:189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B:65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4540058-2C29-4448-AA27-848C865906BA}"/>
              </a:ext>
            </a:extLst>
          </p:cNvPr>
          <p:cNvSpPr txBox="1"/>
          <p:nvPr userDrawn="1"/>
        </p:nvSpPr>
        <p:spPr>
          <a:xfrm>
            <a:off x="10171354" y="1572311"/>
            <a:ext cx="1291045" cy="64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</a:rPr>
              <a:t>Talend EMERALD</a:t>
            </a:r>
          </a:p>
          <a:p>
            <a:pPr algn="l"/>
            <a:r>
              <a:rPr lang="en-US" sz="1200" dirty="0"/>
              <a:t>#389239</a:t>
            </a:r>
          </a:p>
          <a:p>
            <a:pPr algn="l"/>
            <a:r>
              <a:rPr lang="en-US" sz="1200" dirty="0">
                <a:latin typeface="+mn-lt"/>
              </a:rPr>
              <a:t>R:56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G:146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B:57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685E40A-48B8-48CF-A1C7-4F0161228EC0}"/>
              </a:ext>
            </a:extLst>
          </p:cNvPr>
          <p:cNvSpPr txBox="1"/>
          <p:nvPr userDrawn="1"/>
        </p:nvSpPr>
        <p:spPr>
          <a:xfrm>
            <a:off x="10171354" y="2867216"/>
            <a:ext cx="1364770" cy="64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</a:rPr>
              <a:t>Talend LEMON</a:t>
            </a:r>
          </a:p>
          <a:p>
            <a:pPr algn="l"/>
            <a:r>
              <a:rPr lang="en-US" sz="1200" dirty="0"/>
              <a:t>#f2c845</a:t>
            </a:r>
          </a:p>
          <a:p>
            <a:pPr algn="l"/>
            <a:r>
              <a:rPr lang="en-US" sz="1200" dirty="0">
                <a:latin typeface="+mn-lt"/>
              </a:rPr>
              <a:t>R:242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G:200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B:69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9CADB1F-2E98-42AD-AD02-ABB82C7D607A}"/>
              </a:ext>
            </a:extLst>
          </p:cNvPr>
          <p:cNvSpPr txBox="1"/>
          <p:nvPr userDrawn="1"/>
        </p:nvSpPr>
        <p:spPr>
          <a:xfrm>
            <a:off x="10171354" y="4164206"/>
            <a:ext cx="1400851" cy="64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+mn-lt"/>
              </a:rPr>
              <a:t>Talend TANGERINE</a:t>
            </a:r>
          </a:p>
          <a:p>
            <a:pPr algn="l"/>
            <a:r>
              <a:rPr lang="en-US" sz="1200" dirty="0"/>
              <a:t>#f7a800</a:t>
            </a:r>
          </a:p>
          <a:p>
            <a:pPr algn="l"/>
            <a:r>
              <a:rPr lang="en-US" sz="1200" dirty="0">
                <a:latin typeface="+mn-lt"/>
              </a:rPr>
              <a:t>R:247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G:168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B:0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C65C9AB-750C-4A89-8847-12FF6E59A7A3}"/>
              </a:ext>
            </a:extLst>
          </p:cNvPr>
          <p:cNvSpPr txBox="1"/>
          <p:nvPr userDrawn="1"/>
        </p:nvSpPr>
        <p:spPr>
          <a:xfrm>
            <a:off x="-2406651" y="265728"/>
            <a:ext cx="1205204" cy="64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latin typeface="+mn-lt"/>
              </a:rPr>
              <a:t>Talend SPACE</a:t>
            </a:r>
          </a:p>
          <a:p>
            <a:pPr algn="r"/>
            <a:r>
              <a:rPr lang="en-US" sz="1200" dirty="0"/>
              <a:t>#0c2d4d</a:t>
            </a:r>
          </a:p>
          <a:p>
            <a:pPr algn="r"/>
            <a:r>
              <a:rPr lang="en-US" sz="1200" dirty="0">
                <a:latin typeface="+mn-lt"/>
              </a:rPr>
              <a:t>R:12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G:45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B:77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FFF70401-BC03-4263-A118-CAD3CAFA7203}"/>
              </a:ext>
            </a:extLst>
          </p:cNvPr>
          <p:cNvSpPr txBox="1"/>
          <p:nvPr userDrawn="1"/>
        </p:nvSpPr>
        <p:spPr>
          <a:xfrm>
            <a:off x="-2645999" y="4164207"/>
            <a:ext cx="1444552" cy="64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latin typeface="+mn-lt"/>
              </a:rPr>
              <a:t>Talend GRAPHITE</a:t>
            </a:r>
          </a:p>
          <a:p>
            <a:pPr algn="r"/>
            <a:r>
              <a:rPr lang="en-US" sz="1200" dirty="0"/>
              <a:t>#808285</a:t>
            </a:r>
          </a:p>
          <a:p>
            <a:pPr algn="r"/>
            <a:r>
              <a:rPr lang="en-US" sz="1200" dirty="0">
                <a:latin typeface="+mn-lt"/>
              </a:rPr>
              <a:t>R:128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G:130</a:t>
            </a:r>
            <a:r>
              <a:rPr lang="en-US" sz="1200" dirty="0"/>
              <a:t>  </a:t>
            </a:r>
            <a:r>
              <a:rPr lang="en-US" sz="1200" dirty="0">
                <a:latin typeface="+mn-lt"/>
              </a:rPr>
              <a:t>B:133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B0BD3D-D54B-4F5B-BDC9-3468A9DB6183}"/>
              </a:ext>
            </a:extLst>
          </p:cNvPr>
          <p:cNvSpPr/>
          <p:nvPr userDrawn="1"/>
        </p:nvSpPr>
        <p:spPr>
          <a:xfrm>
            <a:off x="9297829" y="13176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9190D1-AD60-4843-B8B2-C0FCC4DA2EC9}"/>
              </a:ext>
            </a:extLst>
          </p:cNvPr>
          <p:cNvSpPr/>
          <p:nvPr userDrawn="1"/>
        </p:nvSpPr>
        <p:spPr>
          <a:xfrm>
            <a:off x="-1236079" y="2733252"/>
            <a:ext cx="914400" cy="91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38EFD1-5983-44B9-BC3C-0FC71C41292F}"/>
              </a:ext>
            </a:extLst>
          </p:cNvPr>
          <p:cNvSpPr/>
          <p:nvPr userDrawn="1"/>
        </p:nvSpPr>
        <p:spPr>
          <a:xfrm>
            <a:off x="-1236079" y="1432508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625ACE-A3F4-45C6-932E-17EC77A2D501}"/>
              </a:ext>
            </a:extLst>
          </p:cNvPr>
          <p:cNvSpPr/>
          <p:nvPr userDrawn="1"/>
        </p:nvSpPr>
        <p:spPr>
          <a:xfrm>
            <a:off x="9297829" y="1431257"/>
            <a:ext cx="914400" cy="914400"/>
          </a:xfrm>
          <a:prstGeom prst="ellipse">
            <a:avLst/>
          </a:prstGeom>
          <a:solidFill>
            <a:srgbClr val="389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8EE426-8CE6-4D26-A754-344D440CBE0E}"/>
              </a:ext>
            </a:extLst>
          </p:cNvPr>
          <p:cNvSpPr/>
          <p:nvPr userDrawn="1"/>
        </p:nvSpPr>
        <p:spPr>
          <a:xfrm>
            <a:off x="9297829" y="273075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B2814F-8CEA-4F58-8BED-206AEFA2B57E}"/>
              </a:ext>
            </a:extLst>
          </p:cNvPr>
          <p:cNvSpPr/>
          <p:nvPr userDrawn="1"/>
        </p:nvSpPr>
        <p:spPr>
          <a:xfrm>
            <a:off x="9297829" y="4030242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24479-F6AC-4357-8BA5-1881C16A9B0C}"/>
              </a:ext>
            </a:extLst>
          </p:cNvPr>
          <p:cNvSpPr/>
          <p:nvPr userDrawn="1"/>
        </p:nvSpPr>
        <p:spPr>
          <a:xfrm>
            <a:off x="-1236079" y="131764"/>
            <a:ext cx="914400" cy="91440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902728-BB81-43C8-A52B-7D6072ABE548}"/>
              </a:ext>
            </a:extLst>
          </p:cNvPr>
          <p:cNvSpPr/>
          <p:nvPr userDrawn="1"/>
        </p:nvSpPr>
        <p:spPr>
          <a:xfrm>
            <a:off x="-1236079" y="4033995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896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5" r:id="rId19"/>
    <p:sldLayoutId id="2147483901" r:id="rId20"/>
    <p:sldLayoutId id="2147483900" r:id="rId21"/>
    <p:sldLayoutId id="2147483896" r:id="rId22"/>
    <p:sldLayoutId id="2147483897" r:id="rId23"/>
    <p:sldLayoutId id="2147483898" r:id="rId24"/>
    <p:sldLayoutId id="2147483899" r:id="rId25"/>
  </p:sldLayoutIdLst>
  <p:hf hd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i="0" kern="1200">
          <a:solidFill>
            <a:schemeClr val="bg1"/>
          </a:solidFill>
          <a:latin typeface="+mj-lt"/>
          <a:ea typeface="PT Sans Regular" charset="-52"/>
          <a:cs typeface="PT Sans Regular" charset="-52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chemeClr val="bg1"/>
        </a:buClr>
        <a:buFont typeface="Arial" charset="0"/>
        <a:buChar char="•"/>
        <a:defRPr sz="2100" b="0" i="0" kern="1200">
          <a:solidFill>
            <a:schemeClr val="accent4"/>
          </a:solidFill>
          <a:latin typeface="+mn-lt"/>
          <a:ea typeface="PT Sans Regular" charset="-52"/>
          <a:cs typeface="PT Sans Regular" charset="-52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4"/>
        </a:buClr>
        <a:buFont typeface="Arial" charset="0"/>
        <a:buChar char="•"/>
        <a:defRPr b="0" i="0" kern="1200">
          <a:solidFill>
            <a:schemeClr val="accent4"/>
          </a:solidFill>
          <a:latin typeface="+mn-lt"/>
          <a:ea typeface="PT Sans Regular" charset="-52"/>
          <a:cs typeface="PT Sans Regular" charset="-52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b="0" i="0" kern="1200">
          <a:solidFill>
            <a:schemeClr val="accent4"/>
          </a:solidFill>
          <a:latin typeface="+mn-lt"/>
          <a:ea typeface="PT Sans Regular" charset="-52"/>
          <a:cs typeface="PT Sans Regular" charset="-52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b="0" i="0" kern="1200">
          <a:solidFill>
            <a:schemeClr val="accent4"/>
          </a:solidFill>
          <a:latin typeface="+mn-lt"/>
          <a:ea typeface="PT Sans Regular" charset="-52"/>
          <a:cs typeface="PT Sans Regular" charset="-52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b="0" i="0" kern="1200">
          <a:solidFill>
            <a:schemeClr val="accent4"/>
          </a:solidFill>
          <a:latin typeface="+mn-lt"/>
          <a:ea typeface="PT Sans Regular" charset="-52"/>
          <a:cs typeface="PT Sans Regular" charset="-5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084" userDrawn="1">
          <p15:clr>
            <a:srgbClr val="F26B43"/>
          </p15:clr>
        </p15:guide>
        <p15:guide id="5" pos="312" userDrawn="1">
          <p15:clr>
            <a:srgbClr val="F26B43"/>
          </p15:clr>
        </p15:guide>
        <p15:guide id="6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talend.com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talendforge.org/components/index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linkedin.com/in/francoisviolette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twitter.com/fr_violet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end.com/products/data-streams-free-edi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integrationcloud.talend.com/" TargetMode="External"/><Relationship Id="rId4" Type="http://schemas.openxmlformats.org/officeDocument/2006/relationships/hyperlink" Target="https://www.talend.com/products/talend-open-studio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hyperlink" Target="https://twitter.com/fr_violet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hyperlink" Target="https://www.linkedin.com/in/francoisviolet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15" y="1783532"/>
            <a:ext cx="6445125" cy="1240325"/>
          </a:xfrm>
        </p:spPr>
        <p:txBody>
          <a:bodyPr/>
          <a:lstStyle/>
          <a:p>
            <a:r>
              <a:rPr lang="en-US" b="0" dirty="0"/>
              <a:t>A fast path for building data assets from DITA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815" y="4097664"/>
            <a:ext cx="5242418" cy="251992"/>
          </a:xfrm>
        </p:spPr>
        <p:txBody>
          <a:bodyPr>
            <a:normAutofit fontScale="92500"/>
          </a:bodyPr>
          <a:lstStyle/>
          <a:p>
            <a:r>
              <a:rPr lang="fr-FR" dirty="0"/>
              <a:t>François violette – November 4, 2018 – DITA-OT-DAY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616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5725" y="804930"/>
            <a:ext cx="8496110" cy="4204952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i="1" dirty="0"/>
          </a:p>
          <a:p>
            <a:pPr marL="342900" lvl="1" indent="0">
              <a:buNone/>
            </a:pPr>
            <a:r>
              <a:rPr lang="en-US" i="1" dirty="0"/>
              <a:t>"This page should be in the</a:t>
            </a:r>
            <a:br>
              <a:rPr lang="en-US" i="1" dirty="0"/>
            </a:br>
            <a:r>
              <a:rPr lang="en-US" i="1" dirty="0"/>
              <a:t>docs in the first place!"</a:t>
            </a:r>
            <a:br>
              <a:rPr lang="en-US" dirty="0"/>
            </a:br>
            <a:endParaRPr lang="en-US" dirty="0"/>
          </a:p>
          <a:p>
            <a:pPr marL="342900" lvl="1" indent="0">
              <a:buNone/>
            </a:pPr>
            <a:r>
              <a:rPr lang="en-US" dirty="0"/>
              <a:t>=&gt; Provide link to Help Portal (XSL) 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i="1" dirty="0"/>
          </a:p>
          <a:p>
            <a:pPr marL="342900" lvl="1" indent="0">
              <a:buNone/>
            </a:pPr>
            <a:r>
              <a:rPr lang="en-US" i="1" dirty="0"/>
              <a:t>"Which connectors are released</a:t>
            </a:r>
            <a:br>
              <a:rPr lang="en-US" i="1" dirty="0"/>
            </a:br>
            <a:r>
              <a:rPr lang="en-US" i="1" dirty="0"/>
              <a:t>for the first time?"</a:t>
            </a:r>
            <a:br>
              <a:rPr lang="en-US" dirty="0"/>
            </a:br>
            <a:br>
              <a:rPr lang="en-US" dirty="0"/>
            </a:br>
            <a:r>
              <a:rPr lang="en-US" dirty="0"/>
              <a:t>=&gt; Add a "NEW" flag (SQL)</a:t>
            </a:r>
            <a:br>
              <a:rPr lang="en-US" dirty="0"/>
            </a:br>
            <a:br>
              <a:rPr lang="en-US" dirty="0"/>
            </a:b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Quick wins</a:t>
            </a:r>
            <a:endParaRPr lang="en-US" dirty="0"/>
          </a:p>
        </p:txBody>
      </p:sp>
      <p:pic>
        <p:nvPicPr>
          <p:cNvPr id="1030" name="Picture 6" descr="C:\Users\fviolette\AppData\Local\Temp\SNAGHTML25606e8.PNG">
            <a:extLst>
              <a:ext uri="{FF2B5EF4-FFF2-40B4-BE49-F238E27FC236}">
                <a16:creationId xmlns:a16="http://schemas.microsoft.com/office/drawing/2014/main" id="{C13D7D53-B41B-4CE4-92FF-39EBD5413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946916"/>
            <a:ext cx="5205413" cy="16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violette\AppData\Local\Temp\SNAGHTML1f0718dc.PNG">
            <a:extLst>
              <a:ext uri="{FF2B5EF4-FFF2-40B4-BE49-F238E27FC236}">
                <a16:creationId xmlns:a16="http://schemas.microsoft.com/office/drawing/2014/main" id="{23A8AD36-A75F-491E-BDC0-6B5F2C5A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74639"/>
            <a:ext cx="5122718" cy="251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3232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Down 16">
            <a:extLst>
              <a:ext uri="{FF2B5EF4-FFF2-40B4-BE49-F238E27FC236}">
                <a16:creationId xmlns:a16="http://schemas.microsoft.com/office/drawing/2014/main" id="{16729934-C0A2-4677-A195-A797BFEA7521}"/>
              </a:ext>
            </a:extLst>
          </p:cNvPr>
          <p:cNvSpPr/>
          <p:nvPr/>
        </p:nvSpPr>
        <p:spPr>
          <a:xfrm rot="16200000">
            <a:off x="4419897" y="3363048"/>
            <a:ext cx="365760" cy="487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LOCAL Setup</a:t>
            </a:r>
            <a:endParaRPr lang="en-US" dirty="0"/>
          </a:p>
        </p:txBody>
      </p:sp>
      <p:pic>
        <p:nvPicPr>
          <p:cNvPr id="1026" name="Picture 2" descr="Image result for gradle">
            <a:extLst>
              <a:ext uri="{FF2B5EF4-FFF2-40B4-BE49-F238E27FC236}">
                <a16:creationId xmlns:a16="http://schemas.microsoft.com/office/drawing/2014/main" id="{4E842A63-7711-40D6-9972-B175B261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13" y="510459"/>
            <a:ext cx="1956448" cy="7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E2EA68-0F15-497D-AC00-8C6EAFB15D1A}"/>
              </a:ext>
            </a:extLst>
          </p:cNvPr>
          <p:cNvSpPr/>
          <p:nvPr/>
        </p:nvSpPr>
        <p:spPr>
          <a:xfrm>
            <a:off x="940730" y="3404700"/>
            <a:ext cx="1047404" cy="37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DITA-OT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932D80-4331-43F5-86BF-FE679C3DC18E}"/>
              </a:ext>
            </a:extLst>
          </p:cNvPr>
          <p:cNvSpPr/>
          <p:nvPr/>
        </p:nvSpPr>
        <p:spPr>
          <a:xfrm>
            <a:off x="3057305" y="3307675"/>
            <a:ext cx="1448973" cy="565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dita-ot</a:t>
            </a:r>
            <a:br>
              <a:rPr lang="fr-FR" dirty="0"/>
            </a:br>
            <a:r>
              <a:rPr lang="fr-FR" dirty="0"/>
              <a:t>-gradle</a:t>
            </a:r>
            <a:endParaRPr lang="en-US" dirty="0"/>
          </a:p>
        </p:txBody>
      </p:sp>
      <p:pic>
        <p:nvPicPr>
          <p:cNvPr id="1032" name="Picture 8" descr="https://www.btcnn.com/wp-content/uploads/2018/06/GitHub-logo-2-imagen.jpg">
            <a:extLst>
              <a:ext uri="{FF2B5EF4-FFF2-40B4-BE49-F238E27FC236}">
                <a16:creationId xmlns:a16="http://schemas.microsoft.com/office/drawing/2014/main" id="{EED3EC4B-FE98-4E88-8B3B-7D3B8AB6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5" y="930010"/>
            <a:ext cx="1267874" cy="7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B66A6686-4733-47F0-BC42-6BAE34D7C1E1}"/>
              </a:ext>
            </a:extLst>
          </p:cNvPr>
          <p:cNvSpPr/>
          <p:nvPr/>
        </p:nvSpPr>
        <p:spPr>
          <a:xfrm rot="16200000">
            <a:off x="2386453" y="3011841"/>
            <a:ext cx="365760" cy="1162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8C42ACB-000D-4473-A7D3-537C1490356C}"/>
              </a:ext>
            </a:extLst>
          </p:cNvPr>
          <p:cNvSpPr/>
          <p:nvPr/>
        </p:nvSpPr>
        <p:spPr>
          <a:xfrm>
            <a:off x="1271847" y="1636543"/>
            <a:ext cx="365760" cy="1863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AE98F0-873E-4CA3-A409-A3ED7483A19D}"/>
              </a:ext>
            </a:extLst>
          </p:cNvPr>
          <p:cNvSpPr/>
          <p:nvPr/>
        </p:nvSpPr>
        <p:spPr>
          <a:xfrm>
            <a:off x="694808" y="2162612"/>
            <a:ext cx="1448973" cy="565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Download task</a:t>
            </a:r>
            <a:endParaRPr lang="en-US" dirty="0"/>
          </a:p>
        </p:txBody>
      </p:sp>
      <p:pic>
        <p:nvPicPr>
          <p:cNvPr id="1034" name="Picture 10" descr="Image result for ditamap icons">
            <a:extLst>
              <a:ext uri="{FF2B5EF4-FFF2-40B4-BE49-F238E27FC236}">
                <a16:creationId xmlns:a16="http://schemas.microsoft.com/office/drawing/2014/main" id="{F03D29A6-AAEC-4D6A-BF62-E605FA75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22" y="2938498"/>
            <a:ext cx="565265" cy="5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ditamap icons">
            <a:extLst>
              <a:ext uri="{FF2B5EF4-FFF2-40B4-BE49-F238E27FC236}">
                <a16:creationId xmlns:a16="http://schemas.microsoft.com/office/drawing/2014/main" id="{2AA459AF-EA2C-4A44-BB6A-8C941FDE2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67" y="3188264"/>
            <a:ext cx="565265" cy="5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mage result for ditamap icons">
            <a:extLst>
              <a:ext uri="{FF2B5EF4-FFF2-40B4-BE49-F238E27FC236}">
                <a16:creationId xmlns:a16="http://schemas.microsoft.com/office/drawing/2014/main" id="{CDE83435-84AA-4E82-B53C-8472A844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37" y="3423715"/>
            <a:ext cx="565265" cy="5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0C72A3-EED3-47B3-88F5-E7BFE6846113}"/>
              </a:ext>
            </a:extLst>
          </p:cNvPr>
          <p:cNvSpPr txBox="1"/>
          <p:nvPr/>
        </p:nvSpPr>
        <p:spPr>
          <a:xfrm>
            <a:off x="2119156" y="3997809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n-lt"/>
              </a:rPr>
              <a:t>Input maps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23" name="Picture 10" descr="Image result for ditamap icons">
            <a:extLst>
              <a:ext uri="{FF2B5EF4-FFF2-40B4-BE49-F238E27FC236}">
                <a16:creationId xmlns:a16="http://schemas.microsoft.com/office/drawing/2014/main" id="{034C4BDF-80AE-47B7-85F5-9BBD5116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20" y="3173948"/>
            <a:ext cx="565265" cy="5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mage result for ditamap icons">
            <a:extLst>
              <a:ext uri="{FF2B5EF4-FFF2-40B4-BE49-F238E27FC236}">
                <a16:creationId xmlns:a16="http://schemas.microsoft.com/office/drawing/2014/main" id="{AC9A0C27-9AA0-42F2-924C-F7E5B9C7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65" y="3423714"/>
            <a:ext cx="565265" cy="5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 result for ditamap icons">
            <a:extLst>
              <a:ext uri="{FF2B5EF4-FFF2-40B4-BE49-F238E27FC236}">
                <a16:creationId xmlns:a16="http://schemas.microsoft.com/office/drawing/2014/main" id="{4BC5172F-D4AC-46D3-9507-0BCA937E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35" y="3659165"/>
            <a:ext cx="565265" cy="5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916CE35-7E6F-49E5-92B3-56DF0A898AEF}"/>
              </a:ext>
            </a:extLst>
          </p:cNvPr>
          <p:cNvSpPr txBox="1"/>
          <p:nvPr/>
        </p:nvSpPr>
        <p:spPr>
          <a:xfrm>
            <a:off x="3366745" y="2481439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4"/>
                </a:solidFill>
                <a:latin typeface="+mn-lt"/>
              </a:rPr>
              <a:t>Normalized</a:t>
            </a:r>
            <a:br>
              <a:rPr lang="fr-FR" dirty="0">
                <a:solidFill>
                  <a:schemeClr val="accent4"/>
                </a:solidFill>
                <a:latin typeface="+mn-lt"/>
              </a:rPr>
            </a:br>
            <a:r>
              <a:rPr lang="fr-FR" dirty="0">
                <a:solidFill>
                  <a:schemeClr val="accent4"/>
                </a:solidFill>
                <a:latin typeface="+mn-lt"/>
              </a:rPr>
              <a:t>DITA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A576E99-BFC4-4FC5-A767-C1A45CE5AE60}"/>
              </a:ext>
            </a:extLst>
          </p:cNvPr>
          <p:cNvSpPr/>
          <p:nvPr/>
        </p:nvSpPr>
        <p:spPr>
          <a:xfrm rot="16200000">
            <a:off x="6343926" y="2543880"/>
            <a:ext cx="365760" cy="212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96691B-6CFD-4821-ADB0-896D0C328C1A}"/>
              </a:ext>
            </a:extLst>
          </p:cNvPr>
          <p:cNvSpPr/>
          <p:nvPr/>
        </p:nvSpPr>
        <p:spPr>
          <a:xfrm>
            <a:off x="5762372" y="3305031"/>
            <a:ext cx="1448973" cy="565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saxon-gradle</a:t>
            </a:r>
            <a:endParaRPr lang="en-US" dirty="0"/>
          </a:p>
        </p:txBody>
      </p:sp>
      <p:pic>
        <p:nvPicPr>
          <p:cNvPr id="1044" name="Picture 20" descr="mysql rename forbid disable database howto logo, how to disable single database without dropping it">
            <a:extLst>
              <a:ext uri="{FF2B5EF4-FFF2-40B4-BE49-F238E27FC236}">
                <a16:creationId xmlns:a16="http://schemas.microsoft.com/office/drawing/2014/main" id="{76B9DDCA-AA73-482F-8138-8D6E4021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23" y="693554"/>
            <a:ext cx="1104259" cy="11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rrow: Down 35">
            <a:extLst>
              <a:ext uri="{FF2B5EF4-FFF2-40B4-BE49-F238E27FC236}">
                <a16:creationId xmlns:a16="http://schemas.microsoft.com/office/drawing/2014/main" id="{AB8E6FDA-25DE-4C84-ADB2-80352F7E2756}"/>
              </a:ext>
            </a:extLst>
          </p:cNvPr>
          <p:cNvSpPr/>
          <p:nvPr/>
        </p:nvSpPr>
        <p:spPr>
          <a:xfrm rot="10800000">
            <a:off x="7685836" y="1643189"/>
            <a:ext cx="365760" cy="1484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46" name="Picture 22" descr="Image result for sql file icon">
            <a:extLst>
              <a:ext uri="{FF2B5EF4-FFF2-40B4-BE49-F238E27FC236}">
                <a16:creationId xmlns:a16="http://schemas.microsoft.com/office/drawing/2014/main" id="{535195B9-6893-46EF-87EF-9CA8381E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62" y="3190036"/>
            <a:ext cx="751573" cy="7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CC559A-A011-497D-A619-647347AADAD1}"/>
              </a:ext>
            </a:extLst>
          </p:cNvPr>
          <p:cNvSpPr txBox="1"/>
          <p:nvPr/>
        </p:nvSpPr>
        <p:spPr>
          <a:xfrm>
            <a:off x="7116838" y="3997809"/>
            <a:ext cx="159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4"/>
                </a:solidFill>
                <a:latin typeface="+mn-lt"/>
              </a:rPr>
              <a:t>SQL</a:t>
            </a:r>
            <a:br>
              <a:rPr lang="fr-FR" dirty="0">
                <a:solidFill>
                  <a:schemeClr val="accent4"/>
                </a:solidFill>
                <a:latin typeface="+mn-lt"/>
              </a:rPr>
            </a:br>
            <a:r>
              <a:rPr lang="fr-FR" dirty="0">
                <a:solidFill>
                  <a:schemeClr val="accent4"/>
                </a:solidFill>
                <a:latin typeface="+mn-lt"/>
              </a:rPr>
              <a:t>statements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44ECA1-1790-4B36-803E-C7198CABD84E}"/>
              </a:ext>
            </a:extLst>
          </p:cNvPr>
          <p:cNvSpPr txBox="1"/>
          <p:nvPr/>
        </p:nvSpPr>
        <p:spPr>
          <a:xfrm>
            <a:off x="3007945" y="1340294"/>
            <a:ext cx="342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nsolas" panose="020B0609020204030204" pitchFamily="49" charset="0"/>
              </a:rPr>
              <a:t>./gradlew --rerun-tasks</a:t>
            </a:r>
            <a:br>
              <a:rPr lang="fr-FR" sz="2000" dirty="0">
                <a:solidFill>
                  <a:schemeClr val="accent4"/>
                </a:solidFill>
                <a:latin typeface="Consolas" panose="020B0609020204030204" pitchFamily="49" charset="0"/>
              </a:rPr>
            </a:br>
            <a:endParaRPr lang="en-US" sz="20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8CD251D-54A5-4DF9-B3CC-1B9789320C98}"/>
              </a:ext>
            </a:extLst>
          </p:cNvPr>
          <p:cNvSpPr/>
          <p:nvPr/>
        </p:nvSpPr>
        <p:spPr>
          <a:xfrm>
            <a:off x="7173883" y="2195441"/>
            <a:ext cx="1396537" cy="565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Groovy (JDBC)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7045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811212"/>
          </a:xfrm>
        </p:spPr>
        <p:txBody>
          <a:bodyPr>
            <a:normAutofit/>
          </a:bodyPr>
          <a:lstStyle/>
          <a:p>
            <a:r>
              <a:rPr lang="fr-FR" dirty="0"/>
              <a:t>operations setup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72559F-7464-41C9-887C-7C4F15BE28FD}"/>
              </a:ext>
            </a:extLst>
          </p:cNvPr>
          <p:cNvSpPr/>
          <p:nvPr/>
        </p:nvSpPr>
        <p:spPr>
          <a:xfrm>
            <a:off x="732305" y="1934670"/>
            <a:ext cx="1992791" cy="565265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25400">
            <a:solidFill>
              <a:schemeClr val="accent6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gradle/&lt;version&gt;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64A79F-954D-477B-9D00-BEFDA53051D5}"/>
              </a:ext>
            </a:extLst>
          </p:cNvPr>
          <p:cNvSpPr/>
          <p:nvPr/>
        </p:nvSpPr>
        <p:spPr>
          <a:xfrm>
            <a:off x="732305" y="2508695"/>
            <a:ext cx="2000000" cy="565265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25400">
            <a:solidFill>
              <a:schemeClr val="accent6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mysql:&lt;version&gt;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436AB-6B80-4D96-B3E3-75A0AC17DA9C}"/>
              </a:ext>
            </a:extLst>
          </p:cNvPr>
          <p:cNvSpPr txBox="1"/>
          <p:nvPr/>
        </p:nvSpPr>
        <p:spPr>
          <a:xfrm>
            <a:off x="936842" y="1414725"/>
            <a:ext cx="221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SQL script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C1855-4721-40B1-8054-20C50A7A5056}"/>
              </a:ext>
            </a:extLst>
          </p:cNvPr>
          <p:cNvSpPr txBox="1"/>
          <p:nvPr/>
        </p:nvSpPr>
        <p:spPr>
          <a:xfrm>
            <a:off x="5651716" y="1414725"/>
            <a:ext cx="338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Revamp frontend design (please!)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64C15B-1899-415B-8D49-1952BD788ADE}"/>
              </a:ext>
            </a:extLst>
          </p:cNvPr>
          <p:cNvSpPr/>
          <p:nvPr/>
        </p:nvSpPr>
        <p:spPr>
          <a:xfrm>
            <a:off x="6327781" y="1920274"/>
            <a:ext cx="2007207" cy="565265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25400">
            <a:solidFill>
              <a:schemeClr val="accent6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gradle/&lt;version&gt;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788E4C8-5CE2-4983-A613-0D8AAE120AF5}"/>
              </a:ext>
            </a:extLst>
          </p:cNvPr>
          <p:cNvSpPr/>
          <p:nvPr/>
        </p:nvSpPr>
        <p:spPr>
          <a:xfrm>
            <a:off x="6320574" y="2498410"/>
            <a:ext cx="2007206" cy="565265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25400">
            <a:solidFill>
              <a:schemeClr val="accent6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mysql:&lt;version&gt;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7CB681-DBE3-4B40-BEEA-9CA81A6195A4}"/>
              </a:ext>
            </a:extLst>
          </p:cNvPr>
          <p:cNvSpPr/>
          <p:nvPr/>
        </p:nvSpPr>
        <p:spPr>
          <a:xfrm>
            <a:off x="6327782" y="3077468"/>
            <a:ext cx="2007206" cy="565265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25400">
            <a:solidFill>
              <a:schemeClr val="accent6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/>
              <a:t>php:&lt;version&gt;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E50F71-96BF-4569-A7F9-A9A128AB42B5}"/>
              </a:ext>
            </a:extLst>
          </p:cNvPr>
          <p:cNvSpPr/>
          <p:nvPr/>
        </p:nvSpPr>
        <p:spPr>
          <a:xfrm>
            <a:off x="6327781" y="3647986"/>
            <a:ext cx="1999997" cy="576233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25400">
            <a:solidFill>
              <a:schemeClr val="accent6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Single Page Application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B214C-B6F7-4D31-80C1-5FA2BB3440EE}"/>
              </a:ext>
            </a:extLst>
          </p:cNvPr>
          <p:cNvSpPr txBox="1"/>
          <p:nvPr/>
        </p:nvSpPr>
        <p:spPr>
          <a:xfrm>
            <a:off x="1501918" y="1097947"/>
            <a:ext cx="107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IT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59610-E52E-4639-A34B-6914A3375F7B}"/>
              </a:ext>
            </a:extLst>
          </p:cNvPr>
          <p:cNvSpPr txBox="1"/>
          <p:nvPr/>
        </p:nvSpPr>
        <p:spPr>
          <a:xfrm>
            <a:off x="6805872" y="1110328"/>
            <a:ext cx="107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Web Dev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9" name="Picture 2" descr="Image result for docker">
            <a:extLst>
              <a:ext uri="{FF2B5EF4-FFF2-40B4-BE49-F238E27FC236}">
                <a16:creationId xmlns:a16="http://schemas.microsoft.com/office/drawing/2014/main" id="{15E95F7E-3B4F-4C58-A2D9-FDE82201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93" y="1599391"/>
            <a:ext cx="1556180" cy="13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B42347-7B8D-402B-80A1-924552728AC4}"/>
              </a:ext>
            </a:extLst>
          </p:cNvPr>
          <p:cNvSpPr/>
          <p:nvPr/>
        </p:nvSpPr>
        <p:spPr>
          <a:xfrm>
            <a:off x="717890" y="3082721"/>
            <a:ext cx="2007206" cy="565265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25400">
            <a:solidFill>
              <a:schemeClr val="accent6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php:&lt;version&gt;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B335B-EF70-4398-8B42-26F4A4714C0B}"/>
              </a:ext>
            </a:extLst>
          </p:cNvPr>
          <p:cNvSpPr txBox="1"/>
          <p:nvPr/>
        </p:nvSpPr>
        <p:spPr>
          <a:xfrm>
            <a:off x="2981326" y="3194768"/>
            <a:ext cx="299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docker-compose up -d</a:t>
            </a:r>
            <a:endParaRPr lang="en-US" sz="2000" dirty="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pic>
        <p:nvPicPr>
          <p:cNvPr id="2057" name="Picture 9" descr="Image result for thumbs up slack">
            <a:extLst>
              <a:ext uri="{FF2B5EF4-FFF2-40B4-BE49-F238E27FC236}">
                <a16:creationId xmlns:a16="http://schemas.microsoft.com/office/drawing/2014/main" id="{478AF37E-AD5B-460E-8AE6-DC32DECC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40" y="3764094"/>
            <a:ext cx="472393" cy="4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6582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fr-FR" sz="3000" dirty="0"/>
              <a:t>T</a:t>
            </a:r>
            <a:r>
              <a:rPr lang="en-US" sz="3000" dirty="0"/>
              <a:t>he first rule of DITA-OT (and DITA) is:</a:t>
            </a:r>
            <a:br>
              <a:rPr lang="en-US" sz="3000" dirty="0"/>
            </a:br>
            <a:r>
              <a:rPr lang="en-US" sz="3000" dirty="0"/>
              <a:t>you do not talk about it?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DITA-OT APIs are key — Gradle support (Maven?), Docker images, plugin registry</a:t>
            </a:r>
          </a:p>
          <a:p>
            <a:pPr lvl="1"/>
            <a:endParaRPr lang="en-US" sz="3000" dirty="0"/>
          </a:p>
          <a:p>
            <a:pPr lvl="1"/>
            <a:r>
              <a:rPr lang="fr-FR" sz="3000" dirty="0"/>
              <a:t>Be creative to promote DITA… using the OT!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Wrapping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8558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2" descr="Image result for twitter icon square">
            <a:extLst>
              <a:ext uri="{FF2B5EF4-FFF2-40B4-BE49-F238E27FC236}">
                <a16:creationId xmlns:a16="http://schemas.microsoft.com/office/drawing/2014/main" id="{DBA469C4-F42A-4A58-BAFA-5DD8697A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4" y="2877495"/>
            <a:ext cx="437476" cy="4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EBE3E-D3DC-485C-A61B-8025731A7B0C}"/>
              </a:ext>
            </a:extLst>
          </p:cNvPr>
          <p:cNvSpPr txBox="1"/>
          <p:nvPr/>
        </p:nvSpPr>
        <p:spPr>
          <a:xfrm>
            <a:off x="988954" y="2891089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  <a:hlinkClick r:id="rId4"/>
              </a:rPr>
              <a:t>@fr_violette</a:t>
            </a:r>
            <a:endParaRPr lang="en-US" dirty="0">
              <a:latin typeface="+mn-lt"/>
            </a:endParaRPr>
          </a:p>
        </p:txBody>
      </p:sp>
      <p:pic>
        <p:nvPicPr>
          <p:cNvPr id="8" name="Picture 16" descr="Related image">
            <a:extLst>
              <a:ext uri="{FF2B5EF4-FFF2-40B4-BE49-F238E27FC236}">
                <a16:creationId xmlns:a16="http://schemas.microsoft.com/office/drawing/2014/main" id="{C7D4A715-AB03-4E24-97E6-0D0B7346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0" y="3395502"/>
            <a:ext cx="399609" cy="3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83E3B1-350F-49A4-A74E-676A6410EF61}"/>
              </a:ext>
            </a:extLst>
          </p:cNvPr>
          <p:cNvSpPr txBox="1"/>
          <p:nvPr/>
        </p:nvSpPr>
        <p:spPr>
          <a:xfrm>
            <a:off x="988954" y="3389199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  <a:hlinkClick r:id="rId6"/>
              </a:rPr>
              <a:t>francoisviolette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902D7-4D2D-48F6-AC0A-16936C8BD2D2}"/>
              </a:ext>
            </a:extLst>
          </p:cNvPr>
          <p:cNvSpPr/>
          <p:nvPr/>
        </p:nvSpPr>
        <p:spPr>
          <a:xfrm>
            <a:off x="414142" y="1264633"/>
            <a:ext cx="5466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7A85323-5582-4E47-9A1A-19F70ACDE3F2}"/>
              </a:ext>
            </a:extLst>
          </p:cNvPr>
          <p:cNvSpPr txBox="1">
            <a:spLocks/>
          </p:cNvSpPr>
          <p:nvPr/>
        </p:nvSpPr>
        <p:spPr>
          <a:xfrm>
            <a:off x="153157" y="978569"/>
            <a:ext cx="7496893" cy="3832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None/>
              <a:defRPr sz="2500" b="0" i="0" kern="1200">
                <a:solidFill>
                  <a:schemeClr val="bg1"/>
                </a:solidFill>
                <a:latin typeface="+mn-lt"/>
                <a:ea typeface="PT Sans Regular" charset="-52"/>
                <a:cs typeface="PT Sans Regular" charset="-52"/>
              </a:defRPr>
            </a:lvl1pPr>
            <a:lvl2pPr marL="342900" indent="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None/>
              <a:defRPr b="0" i="0" kern="1200">
                <a:solidFill>
                  <a:schemeClr val="accent4"/>
                </a:solidFill>
                <a:latin typeface="+mn-lt"/>
                <a:ea typeface="PT Sans Regular" charset="-52"/>
                <a:cs typeface="PT Sans Regular" charset="-52"/>
              </a:defRPr>
            </a:lvl2pPr>
            <a:lvl3pPr marL="685800" indent="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None/>
              <a:defRPr sz="1500" b="0" i="0" kern="1200">
                <a:solidFill>
                  <a:schemeClr val="accent4"/>
                </a:solidFill>
                <a:latin typeface="+mn-lt"/>
                <a:ea typeface="PT Sans Regular" charset="-52"/>
                <a:cs typeface="PT Sans Regular" charset="-52"/>
              </a:defRPr>
            </a:lvl3pPr>
            <a:lvl4pPr marL="1028700" indent="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None/>
              <a:defRPr sz="1300" b="0" i="0" kern="1200">
                <a:solidFill>
                  <a:schemeClr val="accent4"/>
                </a:solidFill>
                <a:latin typeface="+mn-lt"/>
                <a:ea typeface="PT Sans Regular" charset="-52"/>
                <a:cs typeface="PT Sans Regular" charset="-52"/>
              </a:defRPr>
            </a:lvl4pPr>
            <a:lvl5pPr marL="1371600" indent="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None/>
              <a:defRPr sz="1300" b="0" i="0" kern="1200">
                <a:solidFill>
                  <a:schemeClr val="accent4"/>
                </a:solidFill>
                <a:latin typeface="+mn-lt"/>
                <a:ea typeface="PT Sans Regular" charset="-52"/>
                <a:cs typeface="PT Sans Regular" charset="-52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hlinkClick r:id="rId7"/>
              </a:rPr>
              <a:t>https://www.talendforge.org/components/index.php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  </a:t>
            </a:r>
            <a:endParaRPr lang="fr-FR" dirty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B63AF4-7878-4562-B63C-D6E2D051E931}"/>
              </a:ext>
            </a:extLst>
          </p:cNvPr>
          <p:cNvSpPr/>
          <p:nvPr/>
        </p:nvSpPr>
        <p:spPr>
          <a:xfrm>
            <a:off x="414142" y="1278528"/>
            <a:ext cx="5466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Check out Talend Help Center at </a:t>
            </a:r>
            <a:r>
              <a:rPr lang="en-US" dirty="0">
                <a:hlinkClick r:id="rId8"/>
              </a:rPr>
              <a:t>https://help.talend.com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656047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923AC-D75C-4141-9453-27A031091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848" y="311216"/>
            <a:ext cx="7901252" cy="57556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Company overview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D1155-7127-4B33-A61F-D96DD9313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638" y="982980"/>
            <a:ext cx="7571422" cy="3573780"/>
          </a:xfrm>
        </p:spPr>
        <p:txBody>
          <a:bodyPr>
            <a:normAutofit/>
          </a:bodyPr>
          <a:lstStyle/>
          <a:p>
            <a:r>
              <a:rPr lang="fr-FR" dirty="0"/>
              <a:t>Data Integration, Data Quality, Big Data, Cloud, APIs</a:t>
            </a:r>
            <a:br>
              <a:rPr lang="fr-FR" dirty="0"/>
            </a:br>
            <a:endParaRPr lang="fr-FR" dirty="0"/>
          </a:p>
          <a:p>
            <a:r>
              <a:rPr lang="fr-FR" dirty="0"/>
              <a:t>Free Products</a:t>
            </a:r>
          </a:p>
          <a:p>
            <a:pPr lvl="1"/>
            <a:r>
              <a:rPr lang="fr-FR" dirty="0">
                <a:hlinkClick r:id="rId3"/>
              </a:rPr>
              <a:t>Data Streams Free Edition</a:t>
            </a:r>
            <a:endParaRPr lang="fr-FR" dirty="0"/>
          </a:p>
          <a:p>
            <a:pPr lvl="1"/>
            <a:r>
              <a:rPr lang="fr-FR" dirty="0">
                <a:hlinkClick r:id="rId4"/>
              </a:rPr>
              <a:t>Talend Open Studio</a:t>
            </a:r>
            <a:endParaRPr lang="fr-FR" dirty="0"/>
          </a:p>
          <a:p>
            <a:pPr lvl="1"/>
            <a:r>
              <a:rPr lang="fr-FR" dirty="0">
                <a:hlinkClick r:id="rId5"/>
              </a:rPr>
              <a:t>Talend Cloud (Free Trial)</a:t>
            </a:r>
            <a:endParaRPr lang="fr-FR" dirty="0"/>
          </a:p>
          <a:p>
            <a:pPr marL="342900" lvl="1" indent="0">
              <a:buNone/>
            </a:pPr>
            <a:endParaRPr lang="fr-FR" dirty="0"/>
          </a:p>
          <a:p>
            <a:r>
              <a:rPr lang="fr-FR" dirty="0"/>
              <a:t>Last 2 years:</a:t>
            </a:r>
          </a:p>
          <a:p>
            <a:pPr lvl="1"/>
            <a:r>
              <a:rPr lang="fr-FR" dirty="0"/>
              <a:t>600 to 1000 employees</a:t>
            </a:r>
          </a:p>
          <a:p>
            <a:pPr lvl="1"/>
            <a:r>
              <a:rPr lang="fr-FR" dirty="0"/>
              <a:t>10 to 20 Tech Writers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4265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A1B8A0E-ADE9-4F9F-AE51-C063EEF8862D}"/>
              </a:ext>
            </a:extLst>
          </p:cNvPr>
          <p:cNvSpPr txBox="1"/>
          <p:nvPr/>
        </p:nvSpPr>
        <p:spPr>
          <a:xfrm>
            <a:off x="1168897" y="3314169"/>
            <a:ext cx="161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francoisviolette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29284-24AB-43C2-9956-E8F80F48171E}"/>
              </a:ext>
            </a:extLst>
          </p:cNvPr>
          <p:cNvSpPr txBox="1"/>
          <p:nvPr/>
        </p:nvSpPr>
        <p:spPr>
          <a:xfrm>
            <a:off x="1168897" y="3702551"/>
            <a:ext cx="11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fr_violette </a:t>
            </a:r>
          </a:p>
        </p:txBody>
      </p:sp>
      <p:pic>
        <p:nvPicPr>
          <p:cNvPr id="1026" name="Picture 2" descr="RÃ©sultat de recherche d'images pour &quot;twitter inverted&quot;">
            <a:extLst>
              <a:ext uri="{FF2B5EF4-FFF2-40B4-BE49-F238E27FC236}">
                <a16:creationId xmlns:a16="http://schemas.microsoft.com/office/drawing/2014/main" id="{C87DDC41-D978-4FDB-87AB-432C700B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3" y="3733702"/>
            <a:ext cx="307029" cy="3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nkedin icon official">
            <a:extLst>
              <a:ext uri="{FF2B5EF4-FFF2-40B4-BE49-F238E27FC236}">
                <a16:creationId xmlns:a16="http://schemas.microsoft.com/office/drawing/2014/main" id="{46F6D2E7-774C-4E77-89BF-BE659CC2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3" y="3355960"/>
            <a:ext cx="285749" cy="2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F8A8A2-46CD-4A71-B923-BE985DE5D2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E6E67-1165-46A4-8094-225A742702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823"/>
          <a:stretch/>
        </p:blipFill>
        <p:spPr>
          <a:xfrm>
            <a:off x="10758" y="1"/>
            <a:ext cx="4561242" cy="5143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CA01BF-25CF-4274-8A0B-9547ED1807D7}"/>
              </a:ext>
            </a:extLst>
          </p:cNvPr>
          <p:cNvSpPr txBox="1"/>
          <p:nvPr/>
        </p:nvSpPr>
        <p:spPr>
          <a:xfrm>
            <a:off x="4838700" y="619125"/>
            <a:ext cx="4151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/>
              <a:t>Information Architect, formerly Tech Doc Manager in Tax and Private Equity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/>
              <a:t>Supporting a distributed team of tech writers in Paris, Nantes, and Beijing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/>
              <a:t>Content Engineering, DITA, Semantics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036" name="Picture 12" descr="Image result for twitter icon square">
            <a:extLst>
              <a:ext uri="{FF2B5EF4-FFF2-40B4-BE49-F238E27FC236}">
                <a16:creationId xmlns:a16="http://schemas.microsoft.com/office/drawing/2014/main" id="{B13417D1-6100-43F1-A0AB-0CFC21444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5" y="3437595"/>
            <a:ext cx="437476" cy="4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C668FA-F75D-4B96-BAA1-3294E62AC4D0}"/>
              </a:ext>
            </a:extLst>
          </p:cNvPr>
          <p:cNvSpPr txBox="1"/>
          <p:nvPr/>
        </p:nvSpPr>
        <p:spPr>
          <a:xfrm>
            <a:off x="5895975" y="3451189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  <a:hlinkClick r:id="rId7"/>
              </a:rPr>
              <a:t>@fr_violette</a:t>
            </a:r>
            <a:endParaRPr lang="en-US" dirty="0">
              <a:latin typeface="+mn-lt"/>
            </a:endParaRPr>
          </a:p>
        </p:txBody>
      </p:sp>
      <p:pic>
        <p:nvPicPr>
          <p:cNvPr id="1040" name="Picture 16" descr="Related image">
            <a:extLst>
              <a:ext uri="{FF2B5EF4-FFF2-40B4-BE49-F238E27FC236}">
                <a16:creationId xmlns:a16="http://schemas.microsoft.com/office/drawing/2014/main" id="{B5C27C53-2FEB-4FF6-BF84-02E528B52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91" y="3955602"/>
            <a:ext cx="399609" cy="3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C6328F-412C-4E92-A3FF-70ACA7938FDA}"/>
              </a:ext>
            </a:extLst>
          </p:cNvPr>
          <p:cNvSpPr txBox="1"/>
          <p:nvPr/>
        </p:nvSpPr>
        <p:spPr>
          <a:xfrm>
            <a:off x="5895975" y="3949299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  <a:hlinkClick r:id="rId9"/>
              </a:rPr>
              <a:t>francoisviolette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82089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66026-549B-4B79-BA20-6C9A7AB4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67" y="721809"/>
            <a:ext cx="6291573" cy="390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Context &amp; REquirements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0B371-0D6F-46C5-8BD2-9A019F91FACE}"/>
              </a:ext>
            </a:extLst>
          </p:cNvPr>
          <p:cNvSpPr txBox="1"/>
          <p:nvPr/>
        </p:nvSpPr>
        <p:spPr>
          <a:xfrm>
            <a:off x="504294" y="1402130"/>
            <a:ext cx="5212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4"/>
              </a:solidFill>
              <a:latin typeface="+mn-lt"/>
            </a:endParaRPr>
          </a:p>
          <a:p>
            <a:r>
              <a:rPr lang="fr-FR" dirty="0">
                <a:solidFill>
                  <a:schemeClr val="accent4"/>
                </a:solidFill>
                <a:latin typeface="+mn-lt"/>
              </a:rPr>
              <a:t>Feature matrix for:</a:t>
            </a:r>
          </a:p>
          <a:p>
            <a:endParaRPr lang="fr-FR" dirty="0">
              <a:solidFill>
                <a:schemeClr val="accent4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+mn-lt"/>
              </a:rPr>
              <a:t>Pre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+mn-lt"/>
              </a:rPr>
              <a:t>Project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+mn-lt"/>
              </a:rPr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+mn-lt"/>
              </a:rPr>
              <a:t>Prospects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A80DA-025E-43ED-9725-A3E6645B721F}"/>
              </a:ext>
            </a:extLst>
          </p:cNvPr>
          <p:cNvSpPr txBox="1"/>
          <p:nvPr/>
        </p:nvSpPr>
        <p:spPr>
          <a:xfrm>
            <a:off x="117926" y="812890"/>
            <a:ext cx="810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>
              <a:buNone/>
            </a:pPr>
            <a:r>
              <a:rPr lang="fr-FR" b="1" i="1" dirty="0">
                <a:solidFill>
                  <a:schemeClr val="bg1">
                    <a:lumMod val="50000"/>
                  </a:schemeClr>
                </a:solidFill>
              </a:rPr>
              <a:t>Feed a MySQL database with records</a:t>
            </a:r>
            <a:br>
              <a:rPr lang="fr-FR" b="1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i="1" dirty="0">
                <a:solidFill>
                  <a:schemeClr val="bg1">
                    <a:lumMod val="50000"/>
                  </a:schemeClr>
                </a:solidFill>
              </a:rPr>
              <a:t>about connector features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46708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How it used to be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F6F4D-E716-40EC-8FD2-2C67A8510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26" y="819957"/>
            <a:ext cx="7262947" cy="38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9454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04293" y="785610"/>
            <a:ext cx="8077542" cy="4720107"/>
          </a:xfrm>
        </p:spPr>
        <p:txBody>
          <a:bodyPr>
            <a:normAutofit fontScale="92500" lnSpcReduction="20000"/>
          </a:bodyPr>
          <a:lstStyle/>
          <a:p>
            <a:pPr marL="342900" lvl="1" indent="0">
              <a:buNone/>
            </a:pPr>
            <a:endParaRPr lang="fr-FR" dirty="0"/>
          </a:p>
          <a:p>
            <a:pPr marL="342900" lvl="1" indent="0">
              <a:buNone/>
            </a:pPr>
            <a:r>
              <a:rPr lang="en-US" sz="2000" dirty="0"/>
              <a:t>                  Number of connectors</a:t>
            </a:r>
          </a:p>
          <a:p>
            <a:pPr marL="342900" lvl="1" indent="0">
              <a:buNone/>
            </a:pPr>
            <a:r>
              <a:rPr lang="en-US" sz="2000" b="1" dirty="0"/>
              <a:t>                          1149</a:t>
            </a:r>
            <a:br>
              <a:rPr lang="en-US" sz="2000" dirty="0"/>
            </a:br>
            <a:endParaRPr lang="en-US" sz="2000" dirty="0"/>
          </a:p>
          <a:p>
            <a:pPr marL="342900" lvl="1" indent="0">
              <a:buNone/>
            </a:pPr>
            <a:r>
              <a:rPr lang="en-US" sz="2000" dirty="0"/>
              <a:t>                   Number of possible records for each connector</a:t>
            </a:r>
          </a:p>
          <a:p>
            <a:pPr marL="342900" lvl="1" indent="0">
              <a:buNone/>
            </a:pPr>
            <a:r>
              <a:rPr lang="en-US" sz="2000" b="1" dirty="0"/>
              <a:t>                          39 </a:t>
            </a:r>
            <a:r>
              <a:rPr lang="en-US" dirty="0"/>
              <a:t>= </a:t>
            </a:r>
            <a:r>
              <a:rPr lang="en-US" sz="2000" b="1" dirty="0"/>
              <a:t>Connector</a:t>
            </a:r>
            <a:r>
              <a:rPr lang="en-US" sz="2000" dirty="0"/>
              <a:t> (1) * </a:t>
            </a:r>
            <a:r>
              <a:rPr lang="en-US" sz="2000" b="1" dirty="0"/>
              <a:t>Families</a:t>
            </a:r>
            <a:r>
              <a:rPr lang="en-US" sz="2000" dirty="0"/>
              <a:t> (1 to 3) * </a:t>
            </a:r>
            <a:r>
              <a:rPr lang="en-US" sz="2000" b="1" dirty="0"/>
              <a:t>Editions</a:t>
            </a:r>
            <a:r>
              <a:rPr lang="en-US" sz="2000" dirty="0"/>
              <a:t> (1 to 13)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		       </a:t>
            </a:r>
            <a:r>
              <a:rPr lang="en-US" dirty="0"/>
              <a:t>A record checks up to 5 </a:t>
            </a:r>
            <a:r>
              <a:rPr lang="en-US" b="1" dirty="0"/>
              <a:t>features</a:t>
            </a:r>
            <a:endParaRPr lang="en-US" sz="2000" b="1" dirty="0"/>
          </a:p>
          <a:p>
            <a:pPr marL="342900" lvl="1" indent="0">
              <a:buNone/>
            </a:pP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pPr marL="342900" lvl="1" indent="0">
              <a:buNone/>
            </a:pPr>
            <a:r>
              <a:rPr lang="fr-FR" sz="2000" dirty="0"/>
              <a:t>                       facts</a:t>
            </a:r>
            <a:br>
              <a:rPr lang="fr-FR" sz="2000" dirty="0"/>
            </a:br>
            <a:endParaRPr lang="fr-FR" sz="2000" dirty="0"/>
          </a:p>
          <a:p>
            <a:pPr lvl="1"/>
            <a:r>
              <a:rPr lang="fr-FR" sz="2000" dirty="0"/>
              <a:t>1 DITA Map per </a:t>
            </a:r>
            <a:r>
              <a:rPr lang="fr-FR" sz="2000" b="1" dirty="0"/>
              <a:t>connector</a:t>
            </a:r>
          </a:p>
          <a:p>
            <a:pPr lvl="1"/>
            <a:r>
              <a:rPr lang="fr-FR" sz="2000" dirty="0"/>
              <a:t>Each DITA MAP = 1 concept container topic + 1 reference topic per </a:t>
            </a:r>
            <a:r>
              <a:rPr lang="fr-FR" sz="2000" b="1" dirty="0" err="1"/>
              <a:t>feature</a:t>
            </a:r>
            <a:endParaRPr lang="fr-FR" sz="2000" dirty="0"/>
          </a:p>
          <a:p>
            <a:pPr lvl="1"/>
            <a:r>
              <a:rPr lang="fr-FR" sz="2000" b="1" dirty="0"/>
              <a:t>Families</a:t>
            </a:r>
            <a:r>
              <a:rPr lang="fr-FR" sz="2000" dirty="0"/>
              <a:t> are found in each reference topic (keyword/@keyref)</a:t>
            </a:r>
          </a:p>
          <a:p>
            <a:pPr lvl="1"/>
            <a:r>
              <a:rPr lang="fr-FR" sz="2000" b="1" dirty="0"/>
              <a:t>Editions</a:t>
            </a:r>
            <a:r>
              <a:rPr lang="fr-FR" sz="2000" dirty="0"/>
              <a:t> are found in map metadata (prodname/data/@conref)</a:t>
            </a:r>
          </a:p>
          <a:p>
            <a:pPr lvl="1"/>
            <a:endParaRPr lang="fr-FR" dirty="0"/>
          </a:p>
          <a:p>
            <a:pPr marL="342900" lvl="1" indent="0">
              <a:buNone/>
            </a:pPr>
            <a:r>
              <a:rPr lang="en-US" dirty="0"/>
              <a:t>   </a:t>
            </a:r>
            <a:br>
              <a:rPr lang="en-US" dirty="0"/>
            </a:b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DITA to data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C89253-E470-42C8-AD9B-89FAB76F3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833" y="1107550"/>
            <a:ext cx="558620" cy="558620"/>
          </a:xfrm>
          <a:prstGeom prst="rect">
            <a:avLst/>
          </a:prstGeom>
        </p:spPr>
      </p:pic>
      <p:pic>
        <p:nvPicPr>
          <p:cNvPr id="1026" name="Picture 2" descr="Image result for dita logo">
            <a:extLst>
              <a:ext uri="{FF2B5EF4-FFF2-40B4-BE49-F238E27FC236}">
                <a16:creationId xmlns:a16="http://schemas.microsoft.com/office/drawing/2014/main" id="{39448CC5-5758-4147-90D8-AFF8157BC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3" y="2885862"/>
            <a:ext cx="1294326" cy="4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6A470-4767-4A34-B427-8520DE9AD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638" y="2342303"/>
            <a:ext cx="266667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0115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216B5E4-ED3D-4392-B5B9-83B307328C53}"/>
              </a:ext>
            </a:extLst>
          </p:cNvPr>
          <p:cNvSpPr/>
          <p:nvPr/>
        </p:nvSpPr>
        <p:spPr>
          <a:xfrm>
            <a:off x="4666099" y="928413"/>
            <a:ext cx="4296959" cy="356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fr-FR" dirty="0"/>
              <a:t>Normalized</a:t>
            </a:r>
            <a:br>
              <a:rPr lang="fr-FR" dirty="0"/>
            </a:br>
            <a:r>
              <a:rPr lang="fr-FR" dirty="0"/>
              <a:t>DITAMAP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57CB6-CA09-44F9-9049-B2CF4FA5643C}"/>
              </a:ext>
            </a:extLst>
          </p:cNvPr>
          <p:cNvSpPr/>
          <p:nvPr/>
        </p:nvSpPr>
        <p:spPr>
          <a:xfrm>
            <a:off x="217218" y="928413"/>
            <a:ext cx="3743280" cy="356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fr-FR" dirty="0"/>
              <a:t>DITAMAP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294" y="274639"/>
            <a:ext cx="8106305" cy="811212"/>
          </a:xfrm>
        </p:spPr>
        <p:txBody>
          <a:bodyPr>
            <a:normAutofit/>
          </a:bodyPr>
          <a:lstStyle/>
          <a:p>
            <a:r>
              <a:rPr lang="fr-FR" dirty="0"/>
              <a:t>Normalizing dita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87F0E-6C21-4283-B4D0-5E8AC3094491}"/>
              </a:ext>
            </a:extLst>
          </p:cNvPr>
          <p:cNvSpPr/>
          <p:nvPr/>
        </p:nvSpPr>
        <p:spPr>
          <a:xfrm>
            <a:off x="504294" y="2536066"/>
            <a:ext cx="3231759" cy="18234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Concept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07045-FD0C-4F49-84E5-DB6167CEA91E}"/>
              </a:ext>
            </a:extLst>
          </p:cNvPr>
          <p:cNvSpPr/>
          <p:nvPr/>
        </p:nvSpPr>
        <p:spPr>
          <a:xfrm>
            <a:off x="592428" y="2918179"/>
            <a:ext cx="3042489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Reference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8F9A8-422B-4280-B2FE-4F786B08A928}"/>
              </a:ext>
            </a:extLst>
          </p:cNvPr>
          <p:cNvSpPr txBox="1"/>
          <p:nvPr/>
        </p:nvSpPr>
        <p:spPr>
          <a:xfrm>
            <a:off x="1581067" y="2924525"/>
            <a:ext cx="227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  <a:latin typeface="+mn-lt"/>
              </a:rPr>
              <a:t>&lt;keyword keyref=</a:t>
            </a:r>
            <a:r>
              <a:rPr lang="fr-FR" sz="1200" dirty="0">
                <a:solidFill>
                  <a:schemeClr val="accent4"/>
                </a:solidFill>
              </a:rPr>
              <a:t> "</a:t>
            </a:r>
            <a:r>
              <a:rPr lang="fr-FR" sz="1200" b="1" dirty="0">
                <a:solidFill>
                  <a:schemeClr val="accent4"/>
                </a:solidFill>
                <a:latin typeface="+mn-lt"/>
              </a:rPr>
              <a:t>family1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"/&gt;</a:t>
            </a:r>
            <a:br>
              <a:rPr lang="fr-FR" sz="1200" dirty="0">
                <a:solidFill>
                  <a:schemeClr val="accent4"/>
                </a:solidFill>
                <a:latin typeface="+mn-lt"/>
              </a:rPr>
            </a:br>
            <a:r>
              <a:rPr lang="fr-FR" sz="1200" dirty="0">
                <a:solidFill>
                  <a:schemeClr val="accent4"/>
                </a:solidFill>
              </a:rPr>
              <a:t>&lt;keyword keyref= "</a:t>
            </a:r>
            <a:r>
              <a:rPr lang="fr-FR" sz="1200" b="1" dirty="0">
                <a:solidFill>
                  <a:schemeClr val="accent4"/>
                </a:solidFill>
              </a:rPr>
              <a:t>family2</a:t>
            </a:r>
            <a:r>
              <a:rPr lang="fr-FR" sz="1200" dirty="0">
                <a:solidFill>
                  <a:schemeClr val="accent4"/>
                </a:solidFill>
              </a:rPr>
              <a:t>"/&gt;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8D921-95E9-4860-859B-FEFD244FAB13}"/>
              </a:ext>
            </a:extLst>
          </p:cNvPr>
          <p:cNvSpPr/>
          <p:nvPr/>
        </p:nvSpPr>
        <p:spPr>
          <a:xfrm>
            <a:off x="592428" y="3448621"/>
            <a:ext cx="3042489" cy="369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Reference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F6367-39FE-44B5-9A47-A47D52E345DE}"/>
              </a:ext>
            </a:extLst>
          </p:cNvPr>
          <p:cNvSpPr txBox="1"/>
          <p:nvPr/>
        </p:nvSpPr>
        <p:spPr>
          <a:xfrm>
            <a:off x="1581067" y="3490173"/>
            <a:ext cx="22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  <a:latin typeface="+mn-lt"/>
              </a:rPr>
              <a:t>&lt;keyword keyref=</a:t>
            </a:r>
            <a:r>
              <a:rPr lang="fr-FR" sz="1200" dirty="0">
                <a:solidFill>
                  <a:schemeClr val="accent4"/>
                </a:solidFill>
              </a:rPr>
              <a:t> "</a:t>
            </a:r>
            <a:r>
              <a:rPr lang="fr-FR" sz="1200" b="1" dirty="0">
                <a:solidFill>
                  <a:schemeClr val="accent4"/>
                </a:solidFill>
                <a:latin typeface="+mn-lt"/>
              </a:rPr>
              <a:t>family3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"/&gt;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611B61-441D-4B15-9979-5DC6EC4E876F}"/>
              </a:ext>
            </a:extLst>
          </p:cNvPr>
          <p:cNvSpPr/>
          <p:nvPr/>
        </p:nvSpPr>
        <p:spPr>
          <a:xfrm>
            <a:off x="592428" y="3880125"/>
            <a:ext cx="3042489" cy="369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Reference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CCB77-803B-4324-BAAC-1AF3AEAA5027}"/>
              </a:ext>
            </a:extLst>
          </p:cNvPr>
          <p:cNvSpPr txBox="1"/>
          <p:nvPr/>
        </p:nvSpPr>
        <p:spPr>
          <a:xfrm>
            <a:off x="1581067" y="3920781"/>
            <a:ext cx="22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  <a:latin typeface="+mn-lt"/>
              </a:rPr>
              <a:t>&lt;keyword keyref=</a:t>
            </a:r>
            <a:r>
              <a:rPr lang="fr-FR" sz="1200" dirty="0">
                <a:solidFill>
                  <a:schemeClr val="accent4"/>
                </a:solidFill>
              </a:rPr>
              <a:t> "</a:t>
            </a:r>
            <a:r>
              <a:rPr lang="fr-FR" sz="1200" b="1" dirty="0">
                <a:solidFill>
                  <a:schemeClr val="accent4"/>
                </a:solidFill>
                <a:latin typeface="+mn-lt"/>
              </a:rPr>
              <a:t>family2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"/&gt;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42163A-3E47-47EC-B413-83D7E2AF6CDA}"/>
              </a:ext>
            </a:extLst>
          </p:cNvPr>
          <p:cNvSpPr txBox="1"/>
          <p:nvPr/>
        </p:nvSpPr>
        <p:spPr>
          <a:xfrm>
            <a:off x="248147" y="943949"/>
            <a:ext cx="44403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+mn-lt"/>
              </a:rPr>
              <a:t>&lt;title&gt;tFileInputDelimited&lt;/title&gt;</a:t>
            </a:r>
            <a:br>
              <a:rPr lang="fr-FR" sz="1400" b="1" dirty="0">
                <a:solidFill>
                  <a:schemeClr val="bg1"/>
                </a:solidFill>
                <a:latin typeface="+mn-lt"/>
              </a:rPr>
            </a:br>
            <a:r>
              <a:rPr lang="fr-FR" sz="1400" b="1" dirty="0">
                <a:solidFill>
                  <a:schemeClr val="bg1"/>
                </a:solidFill>
                <a:latin typeface="+mn-lt"/>
              </a:rPr>
              <a:t>&lt;topicmeta&gt;</a:t>
            </a:r>
            <a:br>
              <a:rPr lang="fr-FR" sz="1400" b="1" dirty="0">
                <a:solidFill>
                  <a:schemeClr val="bg1"/>
                </a:solidFill>
                <a:latin typeface="+mn-lt"/>
              </a:rPr>
            </a:br>
            <a:r>
              <a:rPr lang="fr-FR" sz="1400" b="1" dirty="0">
                <a:solidFill>
                  <a:schemeClr val="bg1"/>
                </a:solidFill>
                <a:latin typeface="+mn-lt"/>
              </a:rPr>
              <a:t>	&lt;prodname&gt;</a:t>
            </a:r>
            <a:br>
              <a:rPr lang="fr-FR" sz="1400" b="1" dirty="0">
                <a:solidFill>
                  <a:schemeClr val="bg1"/>
                </a:solidFill>
                <a:latin typeface="+mn-lt"/>
              </a:rPr>
            </a:br>
            <a:r>
              <a:rPr lang="fr-FR" sz="1400" b="1" dirty="0">
                <a:solidFill>
                  <a:schemeClr val="bg1"/>
                </a:solidFill>
                <a:latin typeface="+mn-lt"/>
              </a:rPr>
              <a:t>		&lt;data conref="meta/edition1"/&gt;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		&lt;data conref="meta/edition2"/&gt;</a:t>
            </a:r>
            <a:br>
              <a:rPr lang="fr-FR" sz="1400" b="1" dirty="0">
                <a:solidFill>
                  <a:schemeClr val="bg1"/>
                </a:solidFill>
              </a:rPr>
            </a:br>
            <a:r>
              <a:rPr lang="fr-FR" sz="1400" b="1" dirty="0">
                <a:solidFill>
                  <a:schemeClr val="bg1"/>
                </a:solidFill>
              </a:rPr>
              <a:t>	&lt;/prodname&gt;</a:t>
            </a:r>
            <a:br>
              <a:rPr lang="fr-FR" sz="1400" b="1" dirty="0">
                <a:solidFill>
                  <a:schemeClr val="bg1"/>
                </a:solidFill>
                <a:latin typeface="+mn-lt"/>
              </a:rPr>
            </a:br>
            <a:r>
              <a:rPr lang="fr-FR" sz="1400" b="1" dirty="0">
                <a:solidFill>
                  <a:schemeClr val="bg1"/>
                </a:solidFill>
                <a:latin typeface="+mn-lt"/>
              </a:rPr>
              <a:t>&lt;/topicmeta&gt;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88A5B0-B6C8-44B0-99E5-A3EB136B4415}"/>
              </a:ext>
            </a:extLst>
          </p:cNvPr>
          <p:cNvSpPr txBox="1"/>
          <p:nvPr/>
        </p:nvSpPr>
        <p:spPr>
          <a:xfrm>
            <a:off x="4669784" y="960927"/>
            <a:ext cx="4400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+mn-lt"/>
              </a:rPr>
              <a:t>&lt;title&gt;tfileInputDelimited&lt;/title&gt;</a:t>
            </a:r>
          </a:p>
          <a:p>
            <a:r>
              <a:rPr lang="fr-FR" sz="1400" b="1" dirty="0">
                <a:solidFill>
                  <a:schemeClr val="bg1"/>
                </a:solidFill>
                <a:latin typeface="+mn-lt"/>
              </a:rPr>
              <a:t>&lt;topicmeta&gt;</a:t>
            </a:r>
            <a:br>
              <a:rPr lang="fr-FR" sz="1400" b="1" dirty="0">
                <a:solidFill>
                  <a:schemeClr val="bg1"/>
                </a:solidFill>
                <a:latin typeface="+mn-lt"/>
              </a:rPr>
            </a:br>
            <a:r>
              <a:rPr lang="fr-FR" sz="1400" b="1" dirty="0">
                <a:solidFill>
                  <a:schemeClr val="bg1"/>
                </a:solidFill>
                <a:latin typeface="+mn-lt"/>
              </a:rPr>
              <a:t>	&lt;prodname&gt;</a:t>
            </a:r>
            <a:br>
              <a:rPr lang="fr-FR" sz="1400" b="1" dirty="0">
                <a:solidFill>
                  <a:schemeClr val="bg1"/>
                </a:solidFill>
                <a:latin typeface="+mn-lt"/>
              </a:rPr>
            </a:br>
            <a:r>
              <a:rPr lang="fr-FR" sz="1400" b="1" dirty="0">
                <a:solidFill>
                  <a:schemeClr val="bg1"/>
                </a:solidFill>
                <a:latin typeface="+mn-lt"/>
              </a:rPr>
              <a:t>		&lt;data&gt;Talend Big Data&lt;/data&gt;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		&lt;data&gt;Talend Data Fabric&lt;/data&gt;</a:t>
            </a:r>
            <a:br>
              <a:rPr lang="fr-FR" sz="1400" b="1" dirty="0">
                <a:solidFill>
                  <a:schemeClr val="bg1"/>
                </a:solidFill>
              </a:rPr>
            </a:br>
            <a:r>
              <a:rPr lang="fr-FR" sz="1400" b="1" dirty="0">
                <a:solidFill>
                  <a:schemeClr val="bg1"/>
                </a:solidFill>
              </a:rPr>
              <a:t>	&lt;/prodname&gt;</a:t>
            </a:r>
            <a:br>
              <a:rPr lang="fr-FR" sz="1400" b="1" dirty="0">
                <a:solidFill>
                  <a:schemeClr val="bg1"/>
                </a:solidFill>
                <a:latin typeface="+mn-lt"/>
              </a:rPr>
            </a:br>
            <a:r>
              <a:rPr lang="fr-FR" sz="1400" b="1" dirty="0">
                <a:solidFill>
                  <a:schemeClr val="bg1"/>
                </a:solidFill>
                <a:latin typeface="+mn-lt"/>
              </a:rPr>
              <a:t>&lt;/topicmeta&gt;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272F1F-525E-40AE-8B68-C263C22D5587}"/>
              </a:ext>
            </a:extLst>
          </p:cNvPr>
          <p:cNvSpPr/>
          <p:nvPr/>
        </p:nvSpPr>
        <p:spPr>
          <a:xfrm>
            <a:off x="4710009" y="2552277"/>
            <a:ext cx="4201533" cy="1814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Concept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FB6082-CB27-4B2E-898F-FD0E63163DCA}"/>
              </a:ext>
            </a:extLst>
          </p:cNvPr>
          <p:cNvSpPr/>
          <p:nvPr/>
        </p:nvSpPr>
        <p:spPr>
          <a:xfrm>
            <a:off x="4911764" y="2891735"/>
            <a:ext cx="3956423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Reference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B5AC0C-40EF-400E-A5AD-501631F696A6}"/>
              </a:ext>
            </a:extLst>
          </p:cNvPr>
          <p:cNvSpPr txBox="1"/>
          <p:nvPr/>
        </p:nvSpPr>
        <p:spPr>
          <a:xfrm>
            <a:off x="5902075" y="2874928"/>
            <a:ext cx="31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  <a:latin typeface="+mn-lt"/>
              </a:rPr>
              <a:t>&lt;keyword keyref=</a:t>
            </a:r>
            <a:r>
              <a:rPr lang="fr-FR" sz="1200" dirty="0">
                <a:solidFill>
                  <a:schemeClr val="accent4"/>
                </a:solidFill>
              </a:rPr>
              <a:t>"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family1"&gt;</a:t>
            </a:r>
            <a:r>
              <a:rPr lang="fr-FR" sz="1200" b="1" dirty="0">
                <a:solidFill>
                  <a:schemeClr val="accent4"/>
                </a:solidFill>
                <a:latin typeface="+mn-lt"/>
              </a:rPr>
              <a:t>File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&lt;/keyword&gt;</a:t>
            </a:r>
            <a:br>
              <a:rPr lang="fr-FR" sz="1200" dirty="0">
                <a:solidFill>
                  <a:schemeClr val="accent4"/>
                </a:solidFill>
                <a:latin typeface="+mn-lt"/>
              </a:rPr>
            </a:br>
            <a:r>
              <a:rPr lang="fr-FR" sz="1200" dirty="0">
                <a:solidFill>
                  <a:schemeClr val="accent4"/>
                </a:solidFill>
              </a:rPr>
              <a:t>&lt;keyword keyref="family2"&gt;</a:t>
            </a:r>
            <a:r>
              <a:rPr lang="fr-FR" sz="1200" b="1" dirty="0">
                <a:solidFill>
                  <a:schemeClr val="accent4"/>
                </a:solidFill>
              </a:rPr>
              <a:t>XML</a:t>
            </a:r>
            <a:r>
              <a:rPr lang="fr-FR" sz="1200" dirty="0">
                <a:solidFill>
                  <a:schemeClr val="accent4"/>
                </a:solidFill>
              </a:rPr>
              <a:t>&lt;/ keyword&gt;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48DD47-9B12-420D-9F5C-B813832948B7}"/>
              </a:ext>
            </a:extLst>
          </p:cNvPr>
          <p:cNvSpPr/>
          <p:nvPr/>
        </p:nvSpPr>
        <p:spPr>
          <a:xfrm>
            <a:off x="4911765" y="3422177"/>
            <a:ext cx="3956425" cy="369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Reference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6CDD4-A7D1-4CF3-ADE0-E05EAB977CBC}"/>
              </a:ext>
            </a:extLst>
          </p:cNvPr>
          <p:cNvSpPr txBox="1"/>
          <p:nvPr/>
        </p:nvSpPr>
        <p:spPr>
          <a:xfrm>
            <a:off x="5916897" y="3457779"/>
            <a:ext cx="345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  <a:latin typeface="+mn-lt"/>
              </a:rPr>
              <a:t>&lt;keyword keyref=</a:t>
            </a:r>
            <a:r>
              <a:rPr lang="fr-FR" sz="1200" dirty="0">
                <a:solidFill>
                  <a:schemeClr val="accent4"/>
                </a:solidFill>
              </a:rPr>
              <a:t>"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family3"&gt;</a:t>
            </a:r>
            <a:r>
              <a:rPr lang="fr-FR" sz="1200" b="1" dirty="0">
                <a:solidFill>
                  <a:schemeClr val="accent4"/>
                </a:solidFill>
                <a:latin typeface="+mn-lt"/>
              </a:rPr>
              <a:t>MR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&lt;/</a:t>
            </a:r>
            <a:r>
              <a:rPr lang="fr-FR" sz="1200" dirty="0">
                <a:solidFill>
                  <a:schemeClr val="accent4"/>
                </a:solidFill>
              </a:rPr>
              <a:t>keyword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&gt;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005D06-9A94-42A0-83D2-F1C0F3B54A58}"/>
              </a:ext>
            </a:extLst>
          </p:cNvPr>
          <p:cNvSpPr txBox="1"/>
          <p:nvPr/>
        </p:nvSpPr>
        <p:spPr>
          <a:xfrm>
            <a:off x="5507059" y="2546282"/>
            <a:ext cx="260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r-FR" sz="1200" b="1" dirty="0">
                <a:solidFill>
                  <a:schemeClr val="accent4"/>
                </a:solidFill>
                <a:latin typeface="+mn-lt"/>
              </a:rPr>
              <a:t>&lt;shortdesc&gt;…&lt;/shortdesc&gt;</a:t>
            </a:r>
            <a:endParaRPr lang="en-US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0C6B67-B7AC-4ED3-B49E-6C05E472EF8F}"/>
              </a:ext>
            </a:extLst>
          </p:cNvPr>
          <p:cNvSpPr/>
          <p:nvPr/>
        </p:nvSpPr>
        <p:spPr>
          <a:xfrm>
            <a:off x="4911766" y="3853681"/>
            <a:ext cx="3956424" cy="369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Reference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079840-327A-48C5-9BAE-44081112455B}"/>
              </a:ext>
            </a:extLst>
          </p:cNvPr>
          <p:cNvSpPr txBox="1"/>
          <p:nvPr/>
        </p:nvSpPr>
        <p:spPr>
          <a:xfrm>
            <a:off x="5920407" y="3902891"/>
            <a:ext cx="3183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  <a:latin typeface="+mn-lt"/>
              </a:rPr>
              <a:t>&lt;keyword keyref=</a:t>
            </a:r>
            <a:r>
              <a:rPr lang="fr-FR" sz="1200" dirty="0">
                <a:solidFill>
                  <a:schemeClr val="accent4"/>
                </a:solidFill>
              </a:rPr>
              <a:t> "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family2"&gt;</a:t>
            </a:r>
            <a:r>
              <a:rPr lang="fr-FR" sz="1200" b="1" dirty="0">
                <a:solidFill>
                  <a:schemeClr val="accent4"/>
                </a:solidFill>
                <a:latin typeface="+mn-lt"/>
              </a:rPr>
              <a:t>XML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&lt;/</a:t>
            </a:r>
            <a:r>
              <a:rPr lang="fr-FR" sz="1200" dirty="0">
                <a:solidFill>
                  <a:schemeClr val="accent4"/>
                </a:solidFill>
              </a:rPr>
              <a:t>keyword</a:t>
            </a:r>
            <a:r>
              <a:rPr lang="fr-FR" sz="1200" dirty="0">
                <a:solidFill>
                  <a:schemeClr val="accent4"/>
                </a:solidFill>
                <a:latin typeface="+mn-lt"/>
              </a:rPr>
              <a:t>&gt;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66EA53-DAAF-4585-A19A-30098204F60F}"/>
              </a:ext>
            </a:extLst>
          </p:cNvPr>
          <p:cNvSpPr txBox="1"/>
          <p:nvPr/>
        </p:nvSpPr>
        <p:spPr>
          <a:xfrm>
            <a:off x="1290540" y="2545237"/>
            <a:ext cx="260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r-FR" sz="1200" b="1" dirty="0">
                <a:solidFill>
                  <a:schemeClr val="accent4"/>
                </a:solidFill>
                <a:latin typeface="+mn-lt"/>
              </a:rPr>
              <a:t>&lt;shortdesc&gt;…&lt;/shortdesc&gt;</a:t>
            </a:r>
            <a:endParaRPr lang="en-US" sz="1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E816149-EBE4-4677-B890-95A2702288B9}"/>
              </a:ext>
            </a:extLst>
          </p:cNvPr>
          <p:cNvSpPr/>
          <p:nvPr/>
        </p:nvSpPr>
        <p:spPr>
          <a:xfrm rot="10800000">
            <a:off x="6318266" y="2365759"/>
            <a:ext cx="312963" cy="29227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92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CONNECTOR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sz="2000" dirty="0"/>
              <a:t>	//title</a:t>
            </a:r>
            <a:br>
              <a:rPr lang="en-US" sz="2000" dirty="0"/>
            </a:br>
            <a:r>
              <a:rPr lang="en-US" sz="2000" dirty="0"/>
              <a:t>	//topicref[@type = 'concept']/topicmeta/shortdesc</a:t>
            </a:r>
            <a:endParaRPr lang="fr-FR" sz="1200" dirty="0"/>
          </a:p>
          <a:p>
            <a:pPr marL="3429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EDITIONS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pPr marL="342900" lvl="1" indent="0">
              <a:buNone/>
            </a:pPr>
            <a:r>
              <a:rPr lang="en-US" sz="1200" dirty="0"/>
              <a:t>	</a:t>
            </a:r>
            <a:r>
              <a:rPr lang="en-US" sz="2000" dirty="0"/>
              <a:t>//prodname/data</a:t>
            </a:r>
          </a:p>
          <a:p>
            <a:pPr marL="342900" lvl="1" indent="0">
              <a:buNone/>
            </a:pPr>
            <a:r>
              <a:rPr lang="fr-FR" sz="2000" b="1" dirty="0">
                <a:solidFill>
                  <a:schemeClr val="tx1"/>
                </a:solidFill>
              </a:rPr>
              <a:t>FEATURES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fr-FR" sz="2000" dirty="0"/>
              <a:t>	doc-</a:t>
            </a:r>
            <a:r>
              <a:rPr lang="fr-FR" sz="2000" dirty="0" err="1"/>
              <a:t>available</a:t>
            </a:r>
            <a:r>
              <a:rPr lang="fr-FR" sz="2000" dirty="0"/>
              <a:t>($reference_props || '_</a:t>
            </a:r>
            <a:r>
              <a:rPr lang="fr-FR" sz="2000" dirty="0" err="1"/>
              <a:t>prop-standard.dita</a:t>
            </a:r>
            <a:r>
              <a:rPr lang="fr-FR" sz="2000" dirty="0"/>
              <a:t>') * </a:t>
            </a:r>
            <a:r>
              <a:rPr lang="fr-FR" sz="2000" dirty="0" err="1"/>
              <a:t>features</a:t>
            </a:r>
            <a:endParaRPr lang="fr-FR" sz="2000" dirty="0"/>
          </a:p>
          <a:p>
            <a:pPr marL="3429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FAMILIES</a:t>
            </a:r>
          </a:p>
          <a:p>
            <a:pPr marL="342900" lvl="1" indent="0">
              <a:buNone/>
            </a:pPr>
            <a:r>
              <a:rPr lang="en-US" sz="2000" dirty="0"/>
              <a:t>	distinct-values(document(//topicref/@</a:t>
            </a:r>
            <a:r>
              <a:rPr lang="en-US" sz="2000" dirty="0" err="1"/>
              <a:t>href</a:t>
            </a:r>
            <a:r>
              <a:rPr lang="en-US" sz="2000" dirty="0"/>
              <a:t>)//keyword[@</a:t>
            </a:r>
            <a:r>
              <a:rPr lang="en-US" sz="2000" dirty="0" err="1"/>
              <a:t>keyref</a:t>
            </a:r>
            <a:r>
              <a:rPr lang="en-US" sz="2000" dirty="0"/>
              <a:t>]/text())</a:t>
            </a:r>
          </a:p>
          <a:p>
            <a:pPr marL="342900" lvl="1" indent="0">
              <a:buNone/>
            </a:pP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Mapping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9524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-154546" y="974322"/>
            <a:ext cx="9639836" cy="4169178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r>
              <a:rPr lang="en-US" dirty="0"/>
              <a:t>      &lt;</a:t>
            </a:r>
            <a:r>
              <a:rPr lang="en-US" dirty="0" err="1"/>
              <a:t>xsl:for-each</a:t>
            </a:r>
            <a:r>
              <a:rPr lang="en-US" dirty="0"/>
              <a:t> select=" collection('target/' || $version || '/</a:t>
            </a:r>
            <a:r>
              <a:rPr lang="en-US" b="1" dirty="0"/>
              <a:t>connectors</a:t>
            </a:r>
            <a:r>
              <a:rPr lang="en-US" dirty="0"/>
              <a:t>/</a:t>
            </a:r>
            <a:r>
              <a:rPr lang="en-US" dirty="0" err="1"/>
              <a:t>en</a:t>
            </a:r>
            <a:br>
              <a:rPr lang="en-US" dirty="0"/>
            </a:br>
            <a:r>
              <a:rPr lang="en-US" dirty="0"/>
              <a:t>       ?select=</a:t>
            </a:r>
            <a:r>
              <a:rPr lang="en-US" dirty="0" err="1"/>
              <a:t>dm</a:t>
            </a:r>
            <a:r>
              <a:rPr lang="en-US" dirty="0"/>
              <a:t>-*_</a:t>
            </a:r>
            <a:r>
              <a:rPr lang="en-US" dirty="0" err="1"/>
              <a:t>properties.ditamap;recurse</a:t>
            </a:r>
            <a:r>
              <a:rPr lang="en-US" dirty="0"/>
              <a:t>=yes')"&gt;</a:t>
            </a:r>
          </a:p>
          <a:p>
            <a:pPr marL="342900" lvl="1" indent="0">
              <a:buNone/>
            </a:pPr>
            <a:r>
              <a:rPr lang="fr-FR" dirty="0"/>
              <a:t>        &lt;</a:t>
            </a:r>
            <a:r>
              <a:rPr lang="fr-FR" dirty="0" err="1"/>
              <a:t>xsl:for-each-group</a:t>
            </a:r>
            <a:r>
              <a:rPr lang="fr-FR" dirty="0"/>
              <a:t> select="$</a:t>
            </a:r>
            <a:r>
              <a:rPr lang="fr-FR" b="1" dirty="0" err="1"/>
              <a:t>features</a:t>
            </a:r>
            <a:r>
              <a:rPr lang="fr-FR" dirty="0"/>
              <a:t>"  group-by="$</a:t>
            </a:r>
            <a:r>
              <a:rPr lang="fr-FR" b="1" dirty="0" err="1"/>
              <a:t>families</a:t>
            </a:r>
            <a:r>
              <a:rPr lang="fr-FR" dirty="0"/>
              <a:t>"&gt;</a:t>
            </a:r>
            <a:endParaRPr lang="en-US" dirty="0"/>
          </a:p>
          <a:p>
            <a:pPr marL="342900" lvl="1" indent="0">
              <a:buNone/>
            </a:pPr>
            <a:r>
              <a:rPr lang="en-US" dirty="0"/>
              <a:t>          &lt;</a:t>
            </a:r>
            <a:r>
              <a:rPr lang="en-US" dirty="0" err="1"/>
              <a:t>xsl:for-each</a:t>
            </a:r>
            <a:r>
              <a:rPr lang="en-US" dirty="0"/>
              <a:t> select="current-grouping-key()"&gt;</a:t>
            </a:r>
          </a:p>
          <a:p>
            <a:pPr marL="342900" lvl="1" indent="0">
              <a:buNone/>
            </a:pPr>
            <a:r>
              <a:rPr lang="fr-FR" dirty="0"/>
              <a:t>            &lt;</a:t>
            </a:r>
            <a:r>
              <a:rPr lang="fr-FR" dirty="0" err="1"/>
              <a:t>xsl:for-each</a:t>
            </a:r>
            <a:r>
              <a:rPr lang="fr-FR" dirty="0"/>
              <a:t> select="</a:t>
            </a:r>
            <a:r>
              <a:rPr lang="fr-FR" b="1" dirty="0"/>
              <a:t>$</a:t>
            </a:r>
            <a:r>
              <a:rPr lang="fr-FR" b="1" dirty="0" err="1"/>
              <a:t>editions</a:t>
            </a:r>
            <a:r>
              <a:rPr lang="fr-FR" dirty="0"/>
              <a:t>"&gt;</a:t>
            </a:r>
            <a:endParaRPr lang="en-US" dirty="0"/>
          </a:p>
          <a:p>
            <a:pPr marL="342900" lvl="1" indent="0">
              <a:buNone/>
            </a:pPr>
            <a:r>
              <a:rPr lang="en-US" dirty="0"/>
              <a:t>              &lt;</a:t>
            </a:r>
            <a:r>
              <a:rPr lang="en-US" dirty="0" err="1"/>
              <a:t>xsl:value-of</a:t>
            </a:r>
            <a:r>
              <a:rPr lang="en-US" dirty="0"/>
              <a:t> select="number(current-group() = $</a:t>
            </a:r>
            <a:r>
              <a:rPr lang="en-US" b="1" dirty="0" err="1"/>
              <a:t>feature_X</a:t>
            </a:r>
            <a:r>
              <a:rPr lang="en-US" dirty="0"/>
              <a:t>)/&gt;</a:t>
            </a:r>
          </a:p>
          <a:p>
            <a:pPr marL="342900" lvl="1" indent="0">
              <a:buNone/>
            </a:pPr>
            <a:r>
              <a:rPr lang="en-US" dirty="0"/>
              <a:t>              &lt;</a:t>
            </a:r>
            <a:r>
              <a:rPr lang="en-US" dirty="0" err="1"/>
              <a:t>xsl:value-of</a:t>
            </a:r>
            <a:r>
              <a:rPr lang="en-US" dirty="0"/>
              <a:t> select="number(current-group() = $</a:t>
            </a:r>
            <a:r>
              <a:rPr lang="en-US" b="1" dirty="0" err="1"/>
              <a:t>feature_Y</a:t>
            </a:r>
            <a:r>
              <a:rPr lang="en-US" dirty="0"/>
              <a:t>)/&gt;</a:t>
            </a:r>
          </a:p>
          <a:p>
            <a:pPr marL="342900" lvl="1" indent="0">
              <a:buNone/>
            </a:pPr>
            <a:r>
              <a:rPr lang="fr-FR" dirty="0"/>
              <a:t>              </a:t>
            </a:r>
            <a:r>
              <a:rPr lang="en-US" dirty="0"/>
              <a:t>&lt;</a:t>
            </a:r>
            <a:r>
              <a:rPr lang="en-US" dirty="0" err="1"/>
              <a:t>xsl:value-of</a:t>
            </a:r>
            <a:r>
              <a:rPr lang="en-US" dirty="0"/>
              <a:t> select="number(current-group() = $</a:t>
            </a:r>
            <a:r>
              <a:rPr lang="en-US" b="1" dirty="0" err="1"/>
              <a:t>feature_Z</a:t>
            </a:r>
            <a:r>
              <a:rPr lang="en-US" dirty="0"/>
              <a:t>)/&gt;</a:t>
            </a:r>
            <a:br>
              <a:rPr lang="en-US" dirty="0"/>
            </a:br>
            <a:r>
              <a:rPr lang="en-US" dirty="0"/>
              <a:t>              …</a:t>
            </a:r>
          </a:p>
          <a:p>
            <a:pPr marL="342900" lvl="1" indent="0">
              <a:buNone/>
            </a:pPr>
            <a:r>
              <a:rPr lang="fr-FR" dirty="0"/>
              <a:t>             </a:t>
            </a:r>
            <a:r>
              <a:rPr lang="en-US" dirty="0"/>
              <a:t>&lt;/</a:t>
            </a:r>
            <a:r>
              <a:rPr lang="en-US" dirty="0" err="1"/>
              <a:t>xsl:for-each</a:t>
            </a:r>
            <a:r>
              <a:rPr lang="en-US" dirty="0"/>
              <a:t>&gt;</a:t>
            </a:r>
          </a:p>
          <a:p>
            <a:pPr marL="342900" lvl="1" indent="0">
              <a:buNone/>
            </a:pPr>
            <a:r>
              <a:rPr lang="en-US" dirty="0"/>
              <a:t>           &lt;/</a:t>
            </a:r>
            <a:r>
              <a:rPr lang="en-US" dirty="0" err="1"/>
              <a:t>xsl:for-each</a:t>
            </a:r>
            <a:r>
              <a:rPr lang="en-US" dirty="0"/>
              <a:t>&gt;</a:t>
            </a:r>
          </a:p>
          <a:p>
            <a:pPr marL="342900" lvl="1" indent="0">
              <a:buNone/>
            </a:pPr>
            <a:r>
              <a:rPr lang="en-US" dirty="0"/>
              <a:t>        &lt;/</a:t>
            </a:r>
            <a:r>
              <a:rPr lang="en-US" dirty="0" err="1"/>
              <a:t>xsl:for-each-group</a:t>
            </a:r>
            <a:r>
              <a:rPr lang="en-US" dirty="0"/>
              <a:t>&gt;</a:t>
            </a:r>
          </a:p>
          <a:p>
            <a:pPr marL="342900" lvl="1" indent="0">
              <a:buNone/>
            </a:pPr>
            <a:r>
              <a:rPr lang="en-US" dirty="0"/>
              <a:t>      &lt;/</a:t>
            </a:r>
            <a:r>
              <a:rPr lang="en-US" dirty="0" err="1"/>
              <a:t>xsl:for-each</a:t>
            </a:r>
            <a:r>
              <a:rPr lang="en-US" dirty="0"/>
              <a:t>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Generating sql</a:t>
            </a:r>
            <a:endParaRPr lang="en-US" dirty="0"/>
          </a:p>
        </p:txBody>
      </p:sp>
      <p:pic>
        <p:nvPicPr>
          <p:cNvPr id="6" name="Picture 22" descr="Image result for sql file icon">
            <a:extLst>
              <a:ext uri="{FF2B5EF4-FFF2-40B4-BE49-F238E27FC236}">
                <a16:creationId xmlns:a16="http://schemas.microsoft.com/office/drawing/2014/main" id="{4B17B705-CF7B-4CC2-832E-01DAC771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45" y="4076909"/>
            <a:ext cx="560453" cy="5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F9196-C80B-4919-95B6-0AA660A17720}"/>
              </a:ext>
            </a:extLst>
          </p:cNvPr>
          <p:cNvSpPr txBox="1"/>
          <p:nvPr/>
        </p:nvSpPr>
        <p:spPr>
          <a:xfrm>
            <a:off x="5053780" y="4115389"/>
            <a:ext cx="318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n-lt"/>
              </a:rPr>
              <a:t>		</a:t>
            </a:r>
            <a:r>
              <a:rPr lang="fr-FR" dirty="0"/>
              <a:t>13787</a:t>
            </a:r>
            <a:r>
              <a:rPr lang="fr-FR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r-FR" dirty="0"/>
              <a:t>distinct</a:t>
            </a:r>
            <a:r>
              <a:rPr lang="fr-FR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r-FR" dirty="0"/>
              <a:t>records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9EA31-3F41-40FE-AB3E-E4270D77001F}"/>
              </a:ext>
            </a:extLst>
          </p:cNvPr>
          <p:cNvSpPr txBox="1"/>
          <p:nvPr/>
        </p:nvSpPr>
        <p:spPr>
          <a:xfrm>
            <a:off x="5033112" y="3700350"/>
            <a:ext cx="174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1149</a:t>
            </a:r>
            <a:r>
              <a:rPr lang="fr-FR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r-FR" dirty="0"/>
              <a:t>connectors</a:t>
            </a:r>
            <a:endParaRPr lang="en-US" dirty="0"/>
          </a:p>
        </p:txBody>
      </p:sp>
      <p:pic>
        <p:nvPicPr>
          <p:cNvPr id="1028" name="Picture 4" descr="https://www.talendforge.org/components/images/7.0.1/tAzureStorageContainerList_icon32.png">
            <a:extLst>
              <a:ext uri="{FF2B5EF4-FFF2-40B4-BE49-F238E27FC236}">
                <a16:creationId xmlns:a16="http://schemas.microsoft.com/office/drawing/2014/main" id="{1CEBA115-6FCC-4166-9B12-DF6E03C3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12" y="37721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alendforge.org/components/images/7.0.1/tDatasetOutput_icon32.png">
            <a:extLst>
              <a:ext uri="{FF2B5EF4-FFF2-40B4-BE49-F238E27FC236}">
                <a16:creationId xmlns:a16="http://schemas.microsoft.com/office/drawing/2014/main" id="{1C081914-C9D7-4AAF-9387-5F889A39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43" y="37204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talendforge.org/components/images/7.0.1/tPubSubInputAvro_icon32.png">
            <a:extLst>
              <a:ext uri="{FF2B5EF4-FFF2-40B4-BE49-F238E27FC236}">
                <a16:creationId xmlns:a16="http://schemas.microsoft.com/office/drawing/2014/main" id="{BAC5A0A1-6FD7-462B-979F-00BEE4EF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26" y="35619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talendforge.org/components/images/7.0.1/tGoogleDrivePut_icon32.png">
            <a:extLst>
              <a:ext uri="{FF2B5EF4-FFF2-40B4-BE49-F238E27FC236}">
                <a16:creationId xmlns:a16="http://schemas.microsoft.com/office/drawing/2014/main" id="{A32426A9-6383-4231-AAAA-E21BAF15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82" y="35249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talendforge.org/components/images/7.0.1/tSalesforceWaveOutputBulkExec_icon32.png">
            <a:extLst>
              <a:ext uri="{FF2B5EF4-FFF2-40B4-BE49-F238E27FC236}">
                <a16:creationId xmlns:a16="http://schemas.microsoft.com/office/drawing/2014/main" id="{0125DFD5-C3F4-474B-B243-794C6D44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65" y="35492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9137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alend PPT Template Feb 2018">
  <a:themeElements>
    <a:clrScheme name="Custom 2">
      <a:dk1>
        <a:srgbClr val="0C2D4D"/>
      </a:dk1>
      <a:lt1>
        <a:srgbClr val="FFFFFF"/>
      </a:lt1>
      <a:dk2>
        <a:srgbClr val="0093C9"/>
      </a:dk2>
      <a:lt2>
        <a:srgbClr val="82BD41"/>
      </a:lt2>
      <a:accent1>
        <a:srgbClr val="389238"/>
      </a:accent1>
      <a:accent2>
        <a:srgbClr val="F2C845"/>
      </a:accent2>
      <a:accent3>
        <a:srgbClr val="F7A800"/>
      </a:accent3>
      <a:accent4>
        <a:srgbClr val="808285"/>
      </a:accent4>
      <a:accent5>
        <a:srgbClr val="0675C1"/>
      </a:accent5>
      <a:accent6>
        <a:srgbClr val="0C2D4D"/>
      </a:accent6>
      <a:hlink>
        <a:srgbClr val="0093C9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4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B666C88-2DD9-284B-8907-6CD8E8EA1263}" vid="{BB2F66A1-F7E1-4243-9C5E-776EFF2F2C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Office PowerPoint</Application>
  <PresentationFormat>On-screen Show (16:9)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Consolas</vt:lpstr>
      <vt:lpstr>PT Sans Narrow Regular</vt:lpstr>
      <vt:lpstr>PT Sans Regular</vt:lpstr>
      <vt:lpstr>Talend PPT Template Feb 2018</vt:lpstr>
      <vt:lpstr>A fast path for building data assets from DITA </vt:lpstr>
      <vt:lpstr>PowerPoint Presentation</vt:lpstr>
      <vt:lpstr>PowerPoint Presentation</vt:lpstr>
      <vt:lpstr>Context &amp; REquirements</vt:lpstr>
      <vt:lpstr>How it used to be</vt:lpstr>
      <vt:lpstr>DITA to data</vt:lpstr>
      <vt:lpstr>Normalizing dita</vt:lpstr>
      <vt:lpstr>Mapping data</vt:lpstr>
      <vt:lpstr>Generating sql</vt:lpstr>
      <vt:lpstr>Quick wins</vt:lpstr>
      <vt:lpstr>LOCAL Setup</vt:lpstr>
      <vt:lpstr>operations setup</vt:lpstr>
      <vt:lpstr>Wrapping up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2018-11-05T08:28:24Z</dcterms:created>
  <dcterms:modified xsi:type="dcterms:W3CDTF">2018-11-06T10:12:39Z</dcterms:modified>
</cp:coreProperties>
</file>