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7" r:id="rId2"/>
    <p:sldId id="343" r:id="rId3"/>
    <p:sldId id="344" r:id="rId4"/>
    <p:sldId id="363" r:id="rId5"/>
    <p:sldId id="379" r:id="rId6"/>
    <p:sldId id="391" r:id="rId7"/>
    <p:sldId id="392" r:id="rId8"/>
    <p:sldId id="393" r:id="rId9"/>
    <p:sldId id="394" r:id="rId10"/>
    <p:sldId id="395" r:id="rId11"/>
    <p:sldId id="396" r:id="rId12"/>
    <p:sldId id="400" r:id="rId13"/>
    <p:sldId id="397" r:id="rId14"/>
    <p:sldId id="401" r:id="rId15"/>
    <p:sldId id="399" r:id="rId16"/>
    <p:sldId id="398" r:id="rId17"/>
    <p:sldId id="3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0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4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3845B-5D31-754D-9EDD-523F8FB4F35C}" type="datetime1">
              <a:rPr lang="en-US" smtClean="0"/>
              <a:t>11/3/18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Contrext,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749D-A789-C14E-90C5-6AA937EE9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240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385D2-3240-5E41-B856-3112CAAB0D23}" type="datetime1">
              <a:rPr lang="en-US" smtClean="0"/>
              <a:t>11/3/18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Contrext,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D39D-C62E-7F49-BE30-F9809BA0A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512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9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7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666" y="1498066"/>
            <a:ext cx="8575468" cy="0"/>
          </a:xfrm>
          <a:prstGeom prst="line">
            <a:avLst/>
          </a:prstGeom>
          <a:ln>
            <a:solidFill>
              <a:srgbClr val="4D0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33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7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Futura"/>
                <a:cs typeface="Futura"/>
              </a:defRPr>
            </a:lvl1pPr>
            <a:lvl2pPr>
              <a:defRPr sz="2400" b="0" i="0">
                <a:latin typeface="Futura"/>
                <a:cs typeface="Futura"/>
              </a:defRPr>
            </a:lvl2pPr>
            <a:lvl3pPr>
              <a:defRPr sz="2000" b="0" i="0">
                <a:latin typeface="Futura"/>
                <a:cs typeface="Futura"/>
              </a:defRPr>
            </a:lvl3pPr>
            <a:lvl4pPr>
              <a:defRPr sz="1800" b="0" i="0">
                <a:latin typeface="Futura"/>
                <a:cs typeface="Futura"/>
              </a:defRPr>
            </a:lvl4pPr>
            <a:lvl5pPr>
              <a:defRPr sz="1800" b="0" i="0">
                <a:latin typeface="Futura"/>
                <a:cs typeface="Futur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Futura"/>
                <a:cs typeface="Futura"/>
              </a:defRPr>
            </a:lvl1pPr>
            <a:lvl2pPr>
              <a:defRPr sz="2400">
                <a:latin typeface="Futura"/>
                <a:cs typeface="Futura"/>
              </a:defRPr>
            </a:lvl2pPr>
            <a:lvl3pPr>
              <a:defRPr sz="2000">
                <a:latin typeface="Futura"/>
                <a:cs typeface="Futura"/>
              </a:defRPr>
            </a:lvl3pPr>
            <a:lvl4pPr>
              <a:defRPr sz="1800">
                <a:latin typeface="Futura"/>
                <a:cs typeface="Futura"/>
              </a:defRPr>
            </a:lvl4pPr>
            <a:lvl5pPr>
              <a:defRPr sz="1800">
                <a:latin typeface="Futura"/>
                <a:cs typeface="Futur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666" y="1498066"/>
            <a:ext cx="8575468" cy="0"/>
          </a:xfrm>
          <a:prstGeom prst="line">
            <a:avLst/>
          </a:prstGeom>
          <a:ln>
            <a:solidFill>
              <a:srgbClr val="4D0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2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49666" y="1498066"/>
            <a:ext cx="8575468" cy="0"/>
          </a:xfrm>
          <a:prstGeom prst="line">
            <a:avLst/>
          </a:prstGeom>
          <a:ln>
            <a:solidFill>
              <a:srgbClr val="4D0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2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2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3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089-83E1-DF4F-A5B2-E9FF569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1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43000"/>
                </a:schemeClr>
              </a:gs>
              <a:gs pos="100000">
                <a:srgbClr val="FFFFFF">
                  <a:alpha val="26000"/>
                </a:srgbClr>
              </a:gs>
            </a:gsLst>
            <a:lin ang="5760000" scaled="0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6476" y="6351319"/>
            <a:ext cx="1756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fortaa"/>
                <a:cs typeface="Comfortaa"/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6581" y="6351319"/>
            <a:ext cx="3397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1319"/>
            <a:ext cx="1468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fortaa"/>
                <a:cs typeface="Comfortaa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5095" y="6205418"/>
            <a:ext cx="8575468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ntrext-logo-03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81" y="6172767"/>
            <a:ext cx="731837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0090"/>
          </a:solidFill>
          <a:latin typeface="Comfortaa"/>
          <a:ea typeface="+mj-ea"/>
          <a:cs typeface="Comforta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Futur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Futur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utura"/>
          <a:ea typeface="+mn-ea"/>
          <a:cs typeface="Futur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"/>
          <a:ea typeface="+mn-ea"/>
          <a:cs typeface="Futu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getyarn.io/yarn-clip/9c369b08-76b9-4eb8-b00e-432aa1a36977#BJ_HVBSn2Q.cop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92" y="660400"/>
            <a:ext cx="8660630" cy="1470025"/>
          </a:xfrm>
        </p:spPr>
        <p:txBody>
          <a:bodyPr>
            <a:noAutofit/>
          </a:bodyPr>
          <a:lstStyle/>
          <a:p>
            <a:r>
              <a:rPr lang="en-US" sz="4000" dirty="0"/>
              <a:t>Twisted XSLT Tricks: </a:t>
            </a:r>
            <a:br>
              <a:rPr lang="en-US" sz="4000" dirty="0"/>
            </a:br>
            <a:r>
              <a:rPr lang="en-US" sz="4000" dirty="0"/>
              <a:t>Making Column Switching Work for FOP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467402"/>
            <a:ext cx="6400800" cy="1752600"/>
          </a:xfr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5598" y="4220002"/>
            <a:ext cx="678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Eliot Kimber</a:t>
            </a:r>
          </a:p>
          <a:p>
            <a:pPr algn="ctr"/>
            <a:r>
              <a:rPr lang="en-US" sz="4000" dirty="0"/>
              <a:t>Contrext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663751"/>
            <a:ext cx="665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DITA OT Day 2018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69EF-1B84-0B48-83BD-D768203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the Splitting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DE069-3BCA-DC49-A8E6-F839130CD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41AE3-8CFA-7744-BD41-C54485D0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604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1656-C7C7-2D47-A44F-939251C4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Tree-Splitting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036A1-4D1C-EB47-80D7-FE190791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Provided by Gerrit </a:t>
            </a:r>
            <a:r>
              <a:rPr lang="en-US" dirty="0" err="1"/>
              <a:t>Imsieke</a:t>
            </a:r>
            <a:r>
              <a:rPr lang="en-US" dirty="0"/>
              <a:t> on the XSL mailing list</a:t>
            </a:r>
          </a:p>
          <a:p>
            <a:r>
              <a:rPr lang="en-US" dirty="0"/>
              <a:t>Uses for-each-group to split original tree on marker elements:</a:t>
            </a:r>
          </a:p>
          <a:p>
            <a:pPr lvl="1"/>
            <a:r>
              <a:rPr lang="en-US" dirty="0"/>
              <a:t>Get the nodes before the start marker</a:t>
            </a:r>
          </a:p>
          <a:p>
            <a:pPr lvl="1"/>
            <a:r>
              <a:rPr lang="en-US" dirty="0"/>
              <a:t>Get the nodes after the start marker</a:t>
            </a:r>
          </a:p>
          <a:p>
            <a:pPr lvl="1"/>
            <a:r>
              <a:rPr lang="en-US" dirty="0"/>
              <a:t>Nodes not in either group must be between the markers</a:t>
            </a:r>
          </a:p>
          <a:p>
            <a:pPr lvl="1"/>
            <a:r>
              <a:rPr lang="en-US" dirty="0"/>
              <a:t>Construct new trees, one for each set of nodes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30CD1-9937-7541-B3FE-6D8AB17D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434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4078-6C51-E84E-AF38-BC53B805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DCEB0-DC84-9445-9C4A-FEDBC85D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22455-0622-DB4E-9A24-2BD60A5F3438}"/>
              </a:ext>
            </a:extLst>
          </p:cNvPr>
          <p:cNvSpPr txBox="1"/>
          <p:nvPr/>
        </p:nvSpPr>
        <p:spPr>
          <a:xfrm>
            <a:off x="236326" y="1672952"/>
            <a:ext cx="8671348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 don’t know how it works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https://getyarn.io/yarn-clip/9c369b08-76b9-4eb8-b00e-432aa1a36977#BJ_HVBSn2Q.copy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42834-41FF-DE41-ACF7-6B4AB59B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2248902"/>
            <a:ext cx="4152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764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6398-1123-0243-816A-DA0F20EF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Gerrit’s Original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87D9-0849-0040-9FDE-6A5A80DF9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28600">
            <a:normAutofit/>
          </a:bodyPr>
          <a:lstStyle/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match="node() | @*" mode="#default split"&gt;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xsl:copy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xsl:apply-templates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select="@* | node()”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mode="#current"/&gt;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xsl:copy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[empty(ancestor::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)]"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mode="#default"&gt;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xsl:variable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name="block-root" as="element(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)”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select="."/&gt;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select="descendant::node()[empty(node())]"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group-starting-with="two-column-start"&gt;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select="current-group()"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group-ending-with="two-column-end"&gt;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xsl:apply-templates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select="$block-root" mode="split"&gt;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xsl:with-param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name="restricted-to" as="node()*"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select="current-group()/ancestor-or-self::node()"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tunnel="yes"/&gt;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xsl:with-param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name="two-col-start" as="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xs:boolean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tunnel="yes"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select="exists(self::two-column-start)"/&gt;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xsl:apply-templates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match="node()" mode="split" priority="1"&gt;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xsl:param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name="restricted-to" tunnel="yes" as="node()+"/&gt;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xsl:if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test="exists(. intersect $restricted-to)"&gt;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xsl:next-match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xsl:if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[empty(ancestor::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)]”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mode="split"&gt;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xsl:param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name="restricted-to" tunnel="yes" as="node()*"/&gt;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xsl:param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name="two-col-start" tunnel="yes”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as="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xs:boolean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xsl:copy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xsl:apply-templates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select="@*" mode="#current"/&gt;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xsl:if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test="$two-col-start"&gt;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xsl:attribute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name="span" select="'none'"/&gt;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xsl:if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xsl:apply-templates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mode="#current"/&gt;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xsl:copy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match="two-column-start | two-column-end”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mode="split"/&gt;</a:t>
            </a:r>
          </a:p>
          <a:p>
            <a:pPr marL="0" indent="0"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057E3-A125-794D-8161-54A9DB08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5053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974C-8B2A-5348-BB42-70565936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Bit of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D6CB-F02D-7442-B49B-E01285538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[empty(ancestor::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)]"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mode="#default"&gt;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xsl:variable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name="block-root" as="element(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)”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select="."/&gt;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select="descendant::node()[empty(node())]"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group-starting-with="two-column-start"&gt;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select="current-group()"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group-ending-with="two-column-end"&gt;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xsl:apply-templates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select="$block-root" mode="split"&gt;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xsl:with-param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name="restricted-to" as="node()*"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select="current-group()/ancestor-or-self::node()"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tunnel="yes"/&gt;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xsl:with-param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name="two-col-start" as="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tunnel="yes"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select="exists(self::two-column-start)"/&gt;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xsl:apply-templates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xsl:for-each-group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B0621-A71F-4D44-B5F1-6AFB10F3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4511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3397-63C9-6549-916E-4FF6F04E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BD61-0296-7047-AA73-7F99E0283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ensure IDs were not duplicated</a:t>
            </a:r>
          </a:p>
          <a:p>
            <a:r>
              <a:rPr lang="en-US" dirty="0"/>
              <a:t>Selecting all leaf elements</a:t>
            </a:r>
          </a:p>
          <a:p>
            <a:pPr lvl="1"/>
            <a:r>
              <a:rPr lang="en-US" dirty="0"/>
              <a:t>No need to look inside blocks or tables, for instance</a:t>
            </a:r>
          </a:p>
          <a:p>
            <a:pPr lvl="1"/>
            <a:r>
              <a:rPr lang="en-US" dirty="0"/>
              <a:t>More than just </a:t>
            </a:r>
            <a:r>
              <a:rPr lang="en-US" dirty="0" err="1"/>
              <a:t>fo:block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D4A33-B58E-1544-9268-5AA74C1D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5715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7FED-220F-AE4A-B950-D8AC5B88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Demo: Federal Acquisition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1759-0F33-4D4A-87A3-DD381BBB0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FOP is customer requirement</a:t>
            </a:r>
          </a:p>
          <a:p>
            <a:r>
              <a:rPr lang="en-US" dirty="0"/>
              <a:t>Mostly one-column but some two-column tables</a:t>
            </a:r>
          </a:p>
          <a:p>
            <a:r>
              <a:rPr lang="en-US" dirty="0"/>
              <a:t>Mostly portrait but some rotated (landscape)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34AEB-7761-FB4D-8A7B-9E6F4502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7900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pic>
        <p:nvPicPr>
          <p:cNvPr id="6" name="Picture 5" descr="question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64" y="2082429"/>
            <a:ext cx="4676529" cy="28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4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Independent consultant focusing on DITA analysis, design, and implementation</a:t>
            </a:r>
          </a:p>
          <a:p>
            <a:pPr lvl="0"/>
            <a:r>
              <a:rPr lang="en-US" dirty="0"/>
              <a:t>Doing SGML and XML for cough 30 years cough</a:t>
            </a:r>
          </a:p>
          <a:p>
            <a:pPr lvl="0"/>
            <a:r>
              <a:rPr lang="en-US" dirty="0"/>
              <a:t>Founding member of the DITA Technical Committee</a:t>
            </a:r>
          </a:p>
          <a:p>
            <a:pPr lvl="0"/>
            <a:r>
              <a:rPr lang="en-US" dirty="0"/>
              <a:t>Founding member of the XML Working Group</a:t>
            </a:r>
          </a:p>
          <a:p>
            <a:pPr lvl="0"/>
            <a:r>
              <a:rPr lang="en-US" dirty="0"/>
              <a:t>Co-editor of HyTime standard (ISO/IEC 10744)</a:t>
            </a:r>
          </a:p>
          <a:p>
            <a:pPr lvl="0"/>
            <a:r>
              <a:rPr lang="en-US" dirty="0"/>
              <a:t>Primary developer and founder of the DITA for Publishers project (dita4publishers.org)</a:t>
            </a:r>
          </a:p>
          <a:p>
            <a:pPr lvl="0"/>
            <a:r>
              <a:rPr lang="en-US" dirty="0"/>
              <a:t>Author of </a:t>
            </a:r>
            <a:r>
              <a:rPr lang="en-US" i="1" dirty="0"/>
              <a:t>DITA for Practitioners</a:t>
            </a:r>
            <a:r>
              <a:rPr lang="en-US" dirty="0"/>
              <a:t>, Vol 1 (XML Press)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  <p:pic>
        <p:nvPicPr>
          <p:cNvPr id="10" name="Picture 9" descr="headshot-slid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274638"/>
            <a:ext cx="1092200" cy="11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trouble with columns in FO</a:t>
            </a:r>
          </a:p>
          <a:p>
            <a:r>
              <a:rPr lang="en-US" dirty="0"/>
              <a:t>And also page sequences</a:t>
            </a:r>
          </a:p>
          <a:p>
            <a:r>
              <a:rPr lang="en-US" dirty="0"/>
              <a:t>Solution: Split the trees</a:t>
            </a:r>
          </a:p>
          <a:p>
            <a:r>
              <a:rPr lang="en-US" dirty="0"/>
              <a:t>Demonstration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 With Columns (and Page Sequences)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86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3A96-4F19-0744-83B7-7B3015E0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Column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F107-FCEE-9048-8B09-483FD221C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FO: Can change from multi column to single column</a:t>
            </a:r>
          </a:p>
          <a:p>
            <a:r>
              <a:rPr lang="en-US" dirty="0"/>
              <a:t>Only allowed on direct children of </a:t>
            </a:r>
            <a:r>
              <a:rPr lang="en-US" dirty="0" err="1"/>
              <a:t>fo:flow</a:t>
            </a:r>
            <a:endParaRPr lang="en-US" dirty="0"/>
          </a:p>
          <a:p>
            <a:r>
              <a:rPr lang="en-US" dirty="0"/>
              <a:t>FOP enforces this rule</a:t>
            </a:r>
          </a:p>
          <a:p>
            <a:r>
              <a:rPr lang="en-US" dirty="0"/>
              <a:t>PDF2 transform wraps entire flow in a single block (more or less)</a:t>
            </a:r>
          </a:p>
          <a:p>
            <a:r>
              <a:rPr lang="en-US" dirty="0"/>
              <a:t>How to change column counts then?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3016A-916E-6E4B-8E59-50171743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93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B112-2E9D-8B4E-8AA0-F5A9C722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Sequence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5F22-501D-4A4C-BD3D-6CC434C2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Switch from portrait to landscape within a chapter.</a:t>
            </a:r>
          </a:p>
          <a:p>
            <a:r>
              <a:rPr lang="en-US" dirty="0"/>
              <a:t>PDF2 generates page sequences at high level</a:t>
            </a:r>
          </a:p>
          <a:p>
            <a:r>
              <a:rPr lang="en-US" dirty="0"/>
              <a:t>No easy way to switch page sequences with PDF2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2BFEA-58A7-AC40-86AB-9F704446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494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E42D-BB85-9A44-9B3C-34CB0EE7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Split the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CAC42-B7BD-F940-910D-11BB02890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22C12-8187-1444-A160-1A1D1037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732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E1B2-6533-1147-B32B-DF4B286D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AF22-E3AB-A04F-9CCB-30490D31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base column count to 2 then set top-level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fo:block</a:t>
            </a:r>
            <a:r>
              <a:rPr lang="en-US" dirty="0"/>
              <a:t> to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span="all"</a:t>
            </a:r>
            <a:r>
              <a:rPr lang="en-US" dirty="0"/>
              <a:t>	 </a:t>
            </a:r>
          </a:p>
          <a:p>
            <a:r>
              <a:rPr lang="en-US" dirty="0"/>
              <a:t>Put out marker elements to signal start and end of a column change</a:t>
            </a:r>
          </a:p>
          <a:p>
            <a:r>
              <a:rPr lang="en-US" dirty="0"/>
              <a:t>Post-process generated FO to split top-level blocks at span change boundaries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17F3A-5C28-144C-9C16-A984D16B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284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3363-6379-A24C-ACB6-40D31F3A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Sequence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C816-95F5-054D-8BD1-D3BBEFDB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approach as for columns</a:t>
            </a:r>
          </a:p>
          <a:p>
            <a:r>
              <a:rPr lang="en-US" dirty="0"/>
              <a:t>Put out start/end markers for page sequences</a:t>
            </a:r>
          </a:p>
          <a:p>
            <a:r>
              <a:rPr lang="en-US" dirty="0"/>
              <a:t>Post-process FO to split page sequences at marker boundaries.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56003-FA8E-CB4D-B8D2-AB701283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DITA OT Day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197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ontrext-conf-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contrext-conf-slides.potx</Template>
  <TotalTime>19217</TotalTime>
  <Words>470</Words>
  <Application>Microsoft Macintosh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Comfortaa</vt:lpstr>
      <vt:lpstr>Courier New</vt:lpstr>
      <vt:lpstr>Futura</vt:lpstr>
      <vt:lpstr>contrext-conf-slides</vt:lpstr>
      <vt:lpstr>Twisted XSLT Tricks:  Making Column Switching Work for FOP</vt:lpstr>
      <vt:lpstr>About the Author</vt:lpstr>
      <vt:lpstr>Agenda</vt:lpstr>
      <vt:lpstr>The Trouble With Columns (and Page Sequences)</vt:lpstr>
      <vt:lpstr>Changing Column Counts</vt:lpstr>
      <vt:lpstr>Page Sequence Switching</vt:lpstr>
      <vt:lpstr>Solution: Split the Trees</vt:lpstr>
      <vt:lpstr>Column Splitting</vt:lpstr>
      <vt:lpstr>Page Sequence Splitting</vt:lpstr>
      <vt:lpstr>How to Do the Splitting</vt:lpstr>
      <vt:lpstr>General Tree-Splitting Algorithm</vt:lpstr>
      <vt:lpstr>Confession</vt:lpstr>
      <vt:lpstr>Gerrit’s Original Code</vt:lpstr>
      <vt:lpstr>The Key Bit of the Code</vt:lpstr>
      <vt:lpstr>Gotchas</vt:lpstr>
      <vt:lpstr>Demo: Federal Acquisition Regulations</vt:lpstr>
      <vt:lpstr>Questions?</vt:lpstr>
    </vt:vector>
  </TitlesOfParts>
  <Manager/>
  <Company>Contrext,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Ki Magic</dc:title>
  <dc:subject/>
  <dc:creator>Eliot Kimber</dc:creator>
  <cp:keywords/>
  <dc:description/>
  <cp:lastModifiedBy>ekimber@contrext.com</cp:lastModifiedBy>
  <cp:revision>699</cp:revision>
  <dcterms:created xsi:type="dcterms:W3CDTF">2013-06-13T11:21:56Z</dcterms:created>
  <dcterms:modified xsi:type="dcterms:W3CDTF">2018-11-04T11:06:57Z</dcterms:modified>
  <cp:category/>
</cp:coreProperties>
</file>