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9"/>
  </p:notesMasterIdLst>
  <p:handoutMasterIdLst>
    <p:handoutMasterId r:id="rId40"/>
  </p:handout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10080625" cy="7559675" type="screen4x3"/>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2" d="100"/>
          <a:sy n="82" d="100"/>
        </p:scale>
        <p:origin x="-1234" y="86"/>
      </p:cViewPr>
      <p:guideLst>
        <p:guide orient="horz" pos="2381"/>
        <p:guide pos="3175"/>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0" y="0"/>
            <a:ext cx="3372840" cy="50256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defRPr sz="1400"/>
            </a:pPr>
            <a:endParaRPr lang="en-US" sz="1400" b="0" i="0" u="none" strike="noStrike" kern="1200">
              <a:ln>
                <a:noFill/>
              </a:ln>
              <a:latin typeface="Arial" pitchFamily="18"/>
              <a:ea typeface="Arial Unicode MS" pitchFamily="2"/>
              <a:cs typeface="Tahoma" pitchFamily="2"/>
            </a:endParaRPr>
          </a:p>
        </p:txBody>
      </p:sp>
      <p:sp>
        <p:nvSpPr>
          <p:cNvPr id="3" name="Date Placeholder 2"/>
          <p:cNvSpPr txBox="1">
            <a:spLocks noGrp="1"/>
          </p:cNvSpPr>
          <p:nvPr>
            <p:ph type="dt" sz="quarter" idx="1"/>
          </p:nvPr>
        </p:nvSpPr>
        <p:spPr>
          <a:xfrm>
            <a:off x="4399200" y="0"/>
            <a:ext cx="3372840" cy="502560"/>
          </a:xfrm>
          <a:prstGeom prst="rect">
            <a:avLst/>
          </a:prstGeom>
          <a:noFill/>
          <a:ln>
            <a:noFill/>
          </a:ln>
        </p:spPr>
        <p:txBody>
          <a:bodyPr vert="horz" wrap="none" lIns="90000" tIns="45000" rIns="90000" bIns="45000" anchorCtr="0" compatLnSpc="0"/>
          <a:lstStyle/>
          <a:p>
            <a:pPr marL="0" marR="0" lvl="0" indent="0" algn="r" rtl="0" hangingPunct="0">
              <a:lnSpc>
                <a:spcPct val="100000"/>
              </a:lnSpc>
              <a:spcBef>
                <a:spcPts val="0"/>
              </a:spcBef>
              <a:spcAft>
                <a:spcPts val="0"/>
              </a:spcAft>
              <a:buNone/>
              <a:tabLst/>
              <a:defRPr sz="1400"/>
            </a:pPr>
            <a:endParaRPr lang="en-US" sz="1400" b="0" i="0" u="none" strike="noStrike" kern="1200">
              <a:ln>
                <a:noFill/>
              </a:ln>
              <a:latin typeface="Arial" pitchFamily="18"/>
              <a:ea typeface="Arial Unicode MS" pitchFamily="2"/>
              <a:cs typeface="Tahoma" pitchFamily="2"/>
            </a:endParaRPr>
          </a:p>
        </p:txBody>
      </p:sp>
      <p:sp>
        <p:nvSpPr>
          <p:cNvPr id="4" name="Footer Placeholder 3"/>
          <p:cNvSpPr txBox="1">
            <a:spLocks noGrp="1"/>
          </p:cNvSpPr>
          <p:nvPr>
            <p:ph type="ftr" sz="quarter" idx="2"/>
          </p:nvPr>
        </p:nvSpPr>
        <p:spPr>
          <a:xfrm>
            <a:off x="0" y="9555480"/>
            <a:ext cx="3372840" cy="502560"/>
          </a:xfrm>
          <a:prstGeom prst="rect">
            <a:avLst/>
          </a:prstGeom>
          <a:noFill/>
          <a:ln>
            <a:noFill/>
          </a:ln>
        </p:spPr>
        <p:txBody>
          <a:bodyPr vert="horz" wrap="none" lIns="90000" tIns="45000" rIns="90000" bIns="45000" anchor="b" anchorCtr="0" compatLnSpc="0"/>
          <a:lstStyle/>
          <a:p>
            <a:pPr marL="0" marR="0" lvl="0" indent="0" rtl="0" hangingPunct="0">
              <a:lnSpc>
                <a:spcPct val="100000"/>
              </a:lnSpc>
              <a:spcBef>
                <a:spcPts val="0"/>
              </a:spcBef>
              <a:spcAft>
                <a:spcPts val="0"/>
              </a:spcAft>
              <a:buNone/>
              <a:tabLst/>
              <a:defRPr sz="1400"/>
            </a:pPr>
            <a:endParaRPr lang="en-US" sz="1400" b="0" i="0" u="none" strike="noStrike" kern="1200">
              <a:ln>
                <a:noFill/>
              </a:ln>
              <a:latin typeface="Arial" pitchFamily="18"/>
              <a:ea typeface="Arial Unicode MS" pitchFamily="2"/>
              <a:cs typeface="Tahoma" pitchFamily="2"/>
            </a:endParaRPr>
          </a:p>
        </p:txBody>
      </p:sp>
      <p:sp>
        <p:nvSpPr>
          <p:cNvPr id="5" name="Slide Number Placeholder 4"/>
          <p:cNvSpPr txBox="1">
            <a:spLocks noGrp="1"/>
          </p:cNvSpPr>
          <p:nvPr>
            <p:ph type="sldNum" sz="quarter" idx="3"/>
          </p:nvPr>
        </p:nvSpPr>
        <p:spPr>
          <a:xfrm>
            <a:off x="4399200" y="9555480"/>
            <a:ext cx="3372840" cy="502560"/>
          </a:xfrm>
          <a:prstGeom prst="rect">
            <a:avLst/>
          </a:prstGeom>
          <a:noFill/>
          <a:ln>
            <a:noFill/>
          </a:ln>
        </p:spPr>
        <p:txBody>
          <a:bodyPr vert="horz" wrap="none" lIns="90000" tIns="45000" rIns="90000" bIns="45000" anchor="b" anchorCtr="0" compatLnSpc="0"/>
          <a:lstStyle/>
          <a:p>
            <a:pPr marL="0" marR="0" lvl="0" indent="0" algn="r" rtl="0" hangingPunct="0">
              <a:lnSpc>
                <a:spcPct val="100000"/>
              </a:lnSpc>
              <a:spcBef>
                <a:spcPts val="0"/>
              </a:spcBef>
              <a:spcAft>
                <a:spcPts val="0"/>
              </a:spcAft>
              <a:buNone/>
              <a:tabLst/>
              <a:defRPr sz="1400"/>
            </a:pPr>
            <a:fld id="{CF499022-D418-4300-B35A-CCDDC87144F7}" type="slidenum">
              <a:t>‹#›</a:t>
            </a:fld>
            <a:endParaRPr lang="en-US" sz="1400" b="0" i="0" u="none" strike="noStrike" kern="1200">
              <a:ln>
                <a:noFill/>
              </a:ln>
              <a:latin typeface="Arial" pitchFamily="18"/>
              <a:ea typeface="Arial Unicode MS" pitchFamily="2"/>
              <a:cs typeface="Tahoma" pitchFamily="2"/>
            </a:endParaRPr>
          </a:p>
        </p:txBody>
      </p:sp>
    </p:spTree>
    <p:extLst>
      <p:ext uri="{BB962C8B-B14F-4D97-AF65-F5344CB8AC3E}">
        <p14:creationId xmlns:p14="http://schemas.microsoft.com/office/powerpoint/2010/main" val="13613282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a:xfrm>
            <a:off x="1371599" y="764280"/>
            <a:ext cx="5028480" cy="3771360"/>
          </a:xfrm>
          <a:prstGeom prst="rect">
            <a:avLst/>
          </a:prstGeom>
          <a:noFill/>
          <a:ln>
            <a:noFill/>
            <a:prstDash val="solid"/>
          </a:ln>
        </p:spPr>
      </p:sp>
      <p:sp>
        <p:nvSpPr>
          <p:cNvPr id="3" name="Notes Placeholder 2"/>
          <p:cNvSpPr txBox="1">
            <a:spLocks noGrp="1"/>
          </p:cNvSpPr>
          <p:nvPr>
            <p:ph type="body" sz="quarter" idx="3"/>
          </p:nvPr>
        </p:nvSpPr>
        <p:spPr>
          <a:xfrm>
            <a:off x="777239" y="4777560"/>
            <a:ext cx="6217560" cy="4525920"/>
          </a:xfrm>
          <a:prstGeom prst="rect">
            <a:avLst/>
          </a:prstGeom>
          <a:noFill/>
          <a:ln>
            <a:noFill/>
          </a:ln>
        </p:spPr>
        <p:txBody>
          <a:bodyPr lIns="0" tIns="0" rIns="0" bIns="0"/>
          <a:lstStyle/>
          <a:p>
            <a:endParaRPr lang="en-US"/>
          </a:p>
        </p:txBody>
      </p:sp>
      <p:sp>
        <p:nvSpPr>
          <p:cNvPr id="4" name="Header Placeholder 3"/>
          <p:cNvSpPr txBox="1">
            <a:spLocks noGrp="1"/>
          </p:cNvSpPr>
          <p:nvPr>
            <p:ph type="hdr" sz="quarter"/>
          </p:nvPr>
        </p:nvSpPr>
        <p:spPr>
          <a:xfrm>
            <a:off x="0" y="0"/>
            <a:ext cx="3372840" cy="502560"/>
          </a:xfrm>
          <a:prstGeom prst="rect">
            <a:avLst/>
          </a:prstGeom>
          <a:noFill/>
          <a:ln>
            <a:noFill/>
          </a:ln>
        </p:spPr>
        <p:txBody>
          <a:bodyPr lIns="0" tIns="0" rIns="0" bIns="0"/>
          <a:lstStyle>
            <a:lvl1pPr lvl="0" rtl="0" hangingPunct="0">
              <a:buNone/>
              <a:tabLst/>
              <a:defRPr lang="en-US" sz="1400" kern="1200">
                <a:latin typeface="Times New Roman" pitchFamily="18"/>
                <a:ea typeface="Arial Unicode MS" pitchFamily="2"/>
                <a:cs typeface="Tahoma" pitchFamily="2"/>
              </a:defRPr>
            </a:lvl1pPr>
          </a:lstStyle>
          <a:p>
            <a:pPr lvl="0"/>
            <a:endParaRPr lang="en-US"/>
          </a:p>
        </p:txBody>
      </p:sp>
      <p:sp>
        <p:nvSpPr>
          <p:cNvPr id="5" name="Date Placeholder 4"/>
          <p:cNvSpPr txBox="1">
            <a:spLocks noGrp="1"/>
          </p:cNvSpPr>
          <p:nvPr>
            <p:ph type="dt" idx="1"/>
          </p:nvPr>
        </p:nvSpPr>
        <p:spPr>
          <a:xfrm>
            <a:off x="4399200" y="0"/>
            <a:ext cx="3372840" cy="502560"/>
          </a:xfrm>
          <a:prstGeom prst="rect">
            <a:avLst/>
          </a:prstGeom>
          <a:noFill/>
          <a:ln>
            <a:noFill/>
          </a:ln>
        </p:spPr>
        <p:txBody>
          <a:bodyPr lIns="0" tIns="0" rIns="0" bIns="0"/>
          <a:lstStyle>
            <a:lvl1pPr lvl="0" algn="r" rtl="0" hangingPunct="0">
              <a:buNone/>
              <a:tabLst/>
              <a:defRPr lang="en-US" sz="1400" kern="1200">
                <a:latin typeface="Times New Roman" pitchFamily="18"/>
                <a:ea typeface="Arial Unicode MS" pitchFamily="2"/>
                <a:cs typeface="Tahoma" pitchFamily="2"/>
              </a:defRPr>
            </a:lvl1pPr>
          </a:lstStyle>
          <a:p>
            <a:pPr lvl="0"/>
            <a:endParaRPr lang="en-US"/>
          </a:p>
        </p:txBody>
      </p:sp>
      <p:sp>
        <p:nvSpPr>
          <p:cNvPr id="6" name="Footer Placeholder 5"/>
          <p:cNvSpPr txBox="1">
            <a:spLocks noGrp="1"/>
          </p:cNvSpPr>
          <p:nvPr>
            <p:ph type="ftr" sz="quarter" idx="4"/>
          </p:nvPr>
        </p:nvSpPr>
        <p:spPr>
          <a:xfrm>
            <a:off x="0" y="9555480"/>
            <a:ext cx="3372840" cy="502560"/>
          </a:xfrm>
          <a:prstGeom prst="rect">
            <a:avLst/>
          </a:prstGeom>
          <a:noFill/>
          <a:ln>
            <a:noFill/>
          </a:ln>
        </p:spPr>
        <p:txBody>
          <a:bodyPr lIns="0" tIns="0" rIns="0" bIns="0" anchor="b"/>
          <a:lstStyle>
            <a:lvl1pPr lvl="0" rtl="0" hangingPunct="0">
              <a:buNone/>
              <a:tabLst/>
              <a:defRPr lang="en-US" sz="1400" kern="1200">
                <a:latin typeface="Times New Roman" pitchFamily="18"/>
                <a:ea typeface="Arial Unicode MS" pitchFamily="2"/>
                <a:cs typeface="Tahoma" pitchFamily="2"/>
              </a:defRPr>
            </a:lvl1pPr>
          </a:lstStyle>
          <a:p>
            <a:pPr lvl="0"/>
            <a:endParaRPr lang="en-US"/>
          </a:p>
        </p:txBody>
      </p:sp>
      <p:sp>
        <p:nvSpPr>
          <p:cNvPr id="7" name="Slide Number Placeholder 6"/>
          <p:cNvSpPr txBox="1">
            <a:spLocks noGrp="1"/>
          </p:cNvSpPr>
          <p:nvPr>
            <p:ph type="sldNum" sz="quarter" idx="5"/>
          </p:nvPr>
        </p:nvSpPr>
        <p:spPr>
          <a:xfrm>
            <a:off x="4399200" y="9555480"/>
            <a:ext cx="3372840" cy="502560"/>
          </a:xfrm>
          <a:prstGeom prst="rect">
            <a:avLst/>
          </a:prstGeom>
          <a:noFill/>
          <a:ln>
            <a:noFill/>
          </a:ln>
        </p:spPr>
        <p:txBody>
          <a:bodyPr lIns="0" tIns="0" rIns="0" bIns="0" anchor="b"/>
          <a:lstStyle>
            <a:lvl1pPr lvl="0" algn="r" rtl="0" hangingPunct="0">
              <a:buNone/>
              <a:tabLst/>
              <a:defRPr lang="en-US" sz="1400" kern="1200">
                <a:latin typeface="Times New Roman" pitchFamily="18"/>
                <a:ea typeface="Arial Unicode MS" pitchFamily="2"/>
                <a:cs typeface="Tahoma" pitchFamily="2"/>
              </a:defRPr>
            </a:lvl1pPr>
          </a:lstStyle>
          <a:p>
            <a:pPr lvl="0"/>
            <a:fld id="{0A71CA13-72D1-4A16-8201-509EC6AE793A}" type="slidenum">
              <a:t>‹#›</a:t>
            </a:fld>
            <a:endParaRPr lang="en-US"/>
          </a:p>
        </p:txBody>
      </p:sp>
    </p:spTree>
    <p:extLst>
      <p:ext uri="{BB962C8B-B14F-4D97-AF65-F5344CB8AC3E}">
        <p14:creationId xmlns:p14="http://schemas.microsoft.com/office/powerpoint/2010/main" val="4275686882"/>
      </p:ext>
    </p:extLst>
  </p:cSld>
  <p:clrMap bg1="lt1" tx1="dk1" bg2="lt2" tx2="dk2" accent1="accent1" accent2="accent2" accent3="accent3" accent4="accent4" accent5="accent5" accent6="accent6" hlink="hlink" folHlink="folHlink"/>
  <p:notesStyle>
    <a:lvl1pPr marL="216000" marR="0" indent="0" rtl="0" hangingPunct="0">
      <a:tabLst/>
      <a:defRPr lang="en-US" sz="2000" b="0" i="0" u="none" strike="noStrike" kern="1200">
        <a:ln>
          <a:noFill/>
        </a:ln>
        <a:latin typeface="Arial" pitchFamily="18"/>
        <a:ea typeface="Arial Unicode MS" pitchFamily="2"/>
        <a:cs typeface="Tahoma"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a:xfrm>
            <a:off x="777239" y="4777560"/>
            <a:ext cx="6217560" cy="4526280"/>
          </a:xfrm>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sp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sp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sp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sp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pPr lvl="0"/>
            <a:r>
              <a:rPr lang="en-US"/>
              <a:t>Within an organization we can find information in multiple forms and formats. This may depend on the specific department, on the use cases for that information or on the user profile. For example, the marketing team may create some flyers in PDF or an office application, developers may work in Markdown or write directly within the source code, and so on.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sp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spAutoFit/>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spAutoFit/>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spAutoFit/>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sp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spAutoFit/>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sp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spAutoFit/>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sp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sp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spAutoFit/>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spAutoFit/>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spAutoFit/>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spAutoFit/>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sp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lvl="0"/>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AC9B8056-A2EF-4C4C-A5A6-9A9E20C3A797}" type="slidenum">
              <a:t>‹#›</a:t>
            </a:fld>
            <a:endParaRPr lang="en-US"/>
          </a:p>
        </p:txBody>
      </p:sp>
    </p:spTree>
    <p:extLst>
      <p:ext uri="{BB962C8B-B14F-4D97-AF65-F5344CB8AC3E}">
        <p14:creationId xmlns:p14="http://schemas.microsoft.com/office/powerpoint/2010/main" val="12916629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6EDBAB19-182C-4665-803C-29E00EA29BAC}" type="slidenum">
              <a:t>‹#›</a:t>
            </a:fld>
            <a:endParaRPr lang="en-US"/>
          </a:p>
        </p:txBody>
      </p:sp>
    </p:spTree>
    <p:extLst>
      <p:ext uri="{BB962C8B-B14F-4D97-AF65-F5344CB8AC3E}">
        <p14:creationId xmlns:p14="http://schemas.microsoft.com/office/powerpoint/2010/main" val="786948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8850" y="481013"/>
            <a:ext cx="2266950" cy="56721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481013"/>
            <a:ext cx="6653212" cy="56721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33710E98-F501-4980-83D6-6C204ED3ABFB}" type="slidenum">
              <a:t>‹#›</a:t>
            </a:fld>
            <a:endParaRPr lang="en-US"/>
          </a:p>
        </p:txBody>
      </p:sp>
    </p:spTree>
    <p:extLst>
      <p:ext uri="{BB962C8B-B14F-4D97-AF65-F5344CB8AC3E}">
        <p14:creationId xmlns:p14="http://schemas.microsoft.com/office/powerpoint/2010/main" val="357314730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35642008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753181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27025371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4459287" cy="4384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4925" y="1768475"/>
            <a:ext cx="4460875" cy="4384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979158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99067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887524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64275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534916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8C7EEA67-1EC0-4927-B89A-67360E6A9447}" type="slidenum">
              <a:t>‹#›</a:t>
            </a:fld>
            <a:endParaRPr lang="en-US"/>
          </a:p>
        </p:txBody>
      </p:sp>
    </p:spTree>
    <p:extLst>
      <p:ext uri="{BB962C8B-B14F-4D97-AF65-F5344CB8AC3E}">
        <p14:creationId xmlns:p14="http://schemas.microsoft.com/office/powerpoint/2010/main" val="31291195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582632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871825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8850" y="301625"/>
            <a:ext cx="22669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01625"/>
            <a:ext cx="6653212"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386375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lvl="0"/>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8EEBE259-FEA4-4A3F-9EB1-281D3A66754C}" type="slidenum">
              <a:t>‹#›</a:t>
            </a:fld>
            <a:endParaRPr lang="en-US"/>
          </a:p>
        </p:txBody>
      </p:sp>
    </p:spTree>
    <p:extLst>
      <p:ext uri="{BB962C8B-B14F-4D97-AF65-F5344CB8AC3E}">
        <p14:creationId xmlns:p14="http://schemas.microsoft.com/office/powerpoint/2010/main" val="13286053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4459287" cy="4384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4925" y="1768475"/>
            <a:ext cx="4460875" cy="4384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lvl="0"/>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95AC8CEE-18EA-47B8-86C9-B5D9B3078435}" type="slidenum">
              <a:t>‹#›</a:t>
            </a:fld>
            <a:endParaRPr lang="en-US"/>
          </a:p>
        </p:txBody>
      </p:sp>
    </p:spTree>
    <p:extLst>
      <p:ext uri="{BB962C8B-B14F-4D97-AF65-F5344CB8AC3E}">
        <p14:creationId xmlns:p14="http://schemas.microsoft.com/office/powerpoint/2010/main" val="3741752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lvl="0"/>
            <a:endParaRPr lang="en-US"/>
          </a:p>
        </p:txBody>
      </p:sp>
      <p:sp>
        <p:nvSpPr>
          <p:cNvPr id="8" name="Footer Placeholder 7"/>
          <p:cNvSpPr>
            <a:spLocks noGrp="1"/>
          </p:cNvSpPr>
          <p:nvPr>
            <p:ph type="ftr" sz="quarter" idx="11"/>
          </p:nvPr>
        </p:nvSpPr>
        <p:spPr/>
        <p:txBody>
          <a:bodyPr/>
          <a:lstStyle/>
          <a:p>
            <a:pPr lvl="0"/>
            <a:endParaRPr lang="en-US"/>
          </a:p>
        </p:txBody>
      </p:sp>
      <p:sp>
        <p:nvSpPr>
          <p:cNvPr id="9" name="Slide Number Placeholder 8"/>
          <p:cNvSpPr>
            <a:spLocks noGrp="1"/>
          </p:cNvSpPr>
          <p:nvPr>
            <p:ph type="sldNum" sz="quarter" idx="12"/>
          </p:nvPr>
        </p:nvSpPr>
        <p:spPr/>
        <p:txBody>
          <a:bodyPr/>
          <a:lstStyle/>
          <a:p>
            <a:pPr lvl="0"/>
            <a:fld id="{F5653865-59F8-4711-AEFD-550673FF0D94}" type="slidenum">
              <a:t>‹#›</a:t>
            </a:fld>
            <a:endParaRPr lang="en-US"/>
          </a:p>
        </p:txBody>
      </p:sp>
    </p:spTree>
    <p:extLst>
      <p:ext uri="{BB962C8B-B14F-4D97-AF65-F5344CB8AC3E}">
        <p14:creationId xmlns:p14="http://schemas.microsoft.com/office/powerpoint/2010/main" val="17835957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lvl="0"/>
            <a:endParaRPr lang="en-US"/>
          </a:p>
        </p:txBody>
      </p:sp>
      <p:sp>
        <p:nvSpPr>
          <p:cNvPr id="4" name="Footer Placeholder 3"/>
          <p:cNvSpPr>
            <a:spLocks noGrp="1"/>
          </p:cNvSpPr>
          <p:nvPr>
            <p:ph type="ftr" sz="quarter" idx="11"/>
          </p:nvPr>
        </p:nvSpPr>
        <p:spPr/>
        <p:txBody>
          <a:bodyPr/>
          <a:lstStyle/>
          <a:p>
            <a:pPr lvl="0"/>
            <a:endParaRPr lang="en-US"/>
          </a:p>
        </p:txBody>
      </p:sp>
      <p:sp>
        <p:nvSpPr>
          <p:cNvPr id="5" name="Slide Number Placeholder 4"/>
          <p:cNvSpPr>
            <a:spLocks noGrp="1"/>
          </p:cNvSpPr>
          <p:nvPr>
            <p:ph type="sldNum" sz="quarter" idx="12"/>
          </p:nvPr>
        </p:nvSpPr>
        <p:spPr/>
        <p:txBody>
          <a:bodyPr/>
          <a:lstStyle/>
          <a:p>
            <a:pPr lvl="0"/>
            <a:fld id="{CAAF94EB-AD1C-4CCD-A229-35A8F582F755}" type="slidenum">
              <a:t>‹#›</a:t>
            </a:fld>
            <a:endParaRPr lang="en-US"/>
          </a:p>
        </p:txBody>
      </p:sp>
    </p:spTree>
    <p:extLst>
      <p:ext uri="{BB962C8B-B14F-4D97-AF65-F5344CB8AC3E}">
        <p14:creationId xmlns:p14="http://schemas.microsoft.com/office/powerpoint/2010/main" val="16469782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endParaRPr lang="en-US"/>
          </a:p>
        </p:txBody>
      </p:sp>
      <p:sp>
        <p:nvSpPr>
          <p:cNvPr id="3" name="Footer Placeholder 2"/>
          <p:cNvSpPr>
            <a:spLocks noGrp="1"/>
          </p:cNvSpPr>
          <p:nvPr>
            <p:ph type="ftr" sz="quarter" idx="11"/>
          </p:nvPr>
        </p:nvSpPr>
        <p:spPr/>
        <p:txBody>
          <a:bodyPr/>
          <a:lstStyle/>
          <a:p>
            <a:pPr lvl="0"/>
            <a:endParaRPr lang="en-US"/>
          </a:p>
        </p:txBody>
      </p:sp>
      <p:sp>
        <p:nvSpPr>
          <p:cNvPr id="4" name="Slide Number Placeholder 3"/>
          <p:cNvSpPr>
            <a:spLocks noGrp="1"/>
          </p:cNvSpPr>
          <p:nvPr>
            <p:ph type="sldNum" sz="quarter" idx="12"/>
          </p:nvPr>
        </p:nvSpPr>
        <p:spPr/>
        <p:txBody>
          <a:bodyPr/>
          <a:lstStyle/>
          <a:p>
            <a:pPr lvl="0"/>
            <a:fld id="{8DA122F6-5B21-4D33-B8F8-8A2F3BC05455}" type="slidenum">
              <a:t>‹#›</a:t>
            </a:fld>
            <a:endParaRPr lang="en-US"/>
          </a:p>
        </p:txBody>
      </p:sp>
    </p:spTree>
    <p:extLst>
      <p:ext uri="{BB962C8B-B14F-4D97-AF65-F5344CB8AC3E}">
        <p14:creationId xmlns:p14="http://schemas.microsoft.com/office/powerpoint/2010/main" val="3601821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C5144BB6-8487-40DC-AE20-7CA874F82804}" type="slidenum">
              <a:t>‹#›</a:t>
            </a:fld>
            <a:endParaRPr lang="en-US"/>
          </a:p>
        </p:txBody>
      </p:sp>
    </p:spTree>
    <p:extLst>
      <p:ext uri="{BB962C8B-B14F-4D97-AF65-F5344CB8AC3E}">
        <p14:creationId xmlns:p14="http://schemas.microsoft.com/office/powerpoint/2010/main" val="309523111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DC1276DA-63C5-4520-A233-67C10EDB50F2}" type="slidenum">
              <a:t>‹#›</a:t>
            </a:fld>
            <a:endParaRPr lang="en-US"/>
          </a:p>
        </p:txBody>
      </p:sp>
    </p:spTree>
    <p:extLst>
      <p:ext uri="{BB962C8B-B14F-4D97-AF65-F5344CB8AC3E}">
        <p14:creationId xmlns:p14="http://schemas.microsoft.com/office/powerpoint/2010/main" val="41524984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2" name=""/>
          <p:cNvPicPr>
            <a:picLocks noChangeAspect="1"/>
          </p:cNvPicPr>
          <p:nvPr/>
        </p:nvPicPr>
        <p:blipFill>
          <a:blip r:embed="rId13">
            <a:lum/>
            <a:alphaModFix/>
          </a:blip>
          <a:srcRect/>
          <a:stretch>
            <a:fillRect/>
          </a:stretch>
        </p:blipFill>
        <p:spPr>
          <a:xfrm>
            <a:off x="360" y="7287119"/>
            <a:ext cx="10079640" cy="272880"/>
          </a:xfrm>
          <a:prstGeom prst="rect">
            <a:avLst/>
          </a:prstGeom>
          <a:noFill/>
          <a:ln>
            <a:noFill/>
          </a:ln>
        </p:spPr>
      </p:pic>
      <p:pic>
        <p:nvPicPr>
          <p:cNvPr id="3" name=""/>
          <p:cNvPicPr>
            <a:picLocks noChangeAspect="1"/>
          </p:cNvPicPr>
          <p:nvPr/>
        </p:nvPicPr>
        <p:blipFill>
          <a:blip r:embed="rId14">
            <a:lum/>
            <a:alphaModFix/>
          </a:blip>
          <a:srcRect/>
          <a:stretch>
            <a:fillRect/>
          </a:stretch>
        </p:blipFill>
        <p:spPr>
          <a:xfrm>
            <a:off x="0" y="0"/>
            <a:ext cx="10079640" cy="662040"/>
          </a:xfrm>
          <a:prstGeom prst="rect">
            <a:avLst/>
          </a:prstGeom>
          <a:noFill/>
          <a:ln>
            <a:noFill/>
          </a:ln>
        </p:spPr>
      </p:pic>
      <p:sp>
        <p:nvSpPr>
          <p:cNvPr id="4" name="Title Placeholder 3"/>
          <p:cNvSpPr txBox="1">
            <a:spLocks noGrp="1"/>
          </p:cNvSpPr>
          <p:nvPr>
            <p:ph type="title"/>
          </p:nvPr>
        </p:nvSpPr>
        <p:spPr>
          <a:xfrm>
            <a:off x="503999" y="481320"/>
            <a:ext cx="9071640" cy="1262160"/>
          </a:xfrm>
          <a:prstGeom prst="rect">
            <a:avLst/>
          </a:prstGeom>
          <a:noFill/>
          <a:ln>
            <a:noFill/>
          </a:ln>
        </p:spPr>
        <p:txBody>
          <a:bodyPr lIns="0" tIns="0" rIns="0" bIns="0"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a:p>
        </p:txBody>
      </p:sp>
      <p:sp>
        <p:nvSpPr>
          <p:cNvPr id="5" name="Text Placeholder 4"/>
          <p:cNvSpPr txBox="1">
            <a:spLocks noGrp="1"/>
          </p:cNvSpPr>
          <p:nvPr>
            <p:ph type="body" idx="1"/>
          </p:nvPr>
        </p:nvSpPr>
        <p:spPr>
          <a:xfrm>
            <a:off x="503999" y="1769040"/>
            <a:ext cx="9071640" cy="4384800"/>
          </a:xfrm>
          <a:prstGeom prst="rect">
            <a:avLst/>
          </a:prstGeom>
          <a:noFill/>
          <a:ln>
            <a:noFill/>
          </a:ln>
        </p:spPr>
        <p:txBody>
          <a:bodyPr lIns="0" tIns="0" rIns="0" bIns="0"/>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txBox="1">
            <a:spLocks noGrp="1"/>
          </p:cNvSpPr>
          <p:nvPr>
            <p:ph type="dt" sz="half" idx="2"/>
          </p:nvPr>
        </p:nvSpPr>
        <p:spPr>
          <a:xfrm>
            <a:off x="503999" y="6887160"/>
            <a:ext cx="2348280" cy="521280"/>
          </a:xfrm>
          <a:prstGeom prst="rect">
            <a:avLst/>
          </a:prstGeom>
          <a:noFill/>
          <a:ln>
            <a:noFill/>
          </a:ln>
        </p:spPr>
        <p:txBody>
          <a:bodyPr lIns="0" tIns="0" rIns="0" bIns="0"/>
          <a:lstStyle>
            <a:lvl1pPr lvl="0" rtl="0" hangingPunct="0">
              <a:buNone/>
              <a:tabLst/>
              <a:defRPr lang="en-US" sz="1400" kern="1200">
                <a:latin typeface="Times New Roman" pitchFamily="18"/>
                <a:ea typeface="Arial Unicode MS" pitchFamily="2"/>
                <a:cs typeface="Tahoma" pitchFamily="2"/>
              </a:defRPr>
            </a:lvl1pPr>
          </a:lstStyle>
          <a:p>
            <a:pPr lvl="0"/>
            <a:endParaRPr lang="en-US"/>
          </a:p>
        </p:txBody>
      </p:sp>
      <p:sp>
        <p:nvSpPr>
          <p:cNvPr id="7" name="Footer Placeholder 6"/>
          <p:cNvSpPr txBox="1">
            <a:spLocks noGrp="1"/>
          </p:cNvSpPr>
          <p:nvPr>
            <p:ph type="ftr" sz="quarter" idx="3"/>
          </p:nvPr>
        </p:nvSpPr>
        <p:spPr>
          <a:xfrm>
            <a:off x="3447360" y="6887160"/>
            <a:ext cx="3195000" cy="521280"/>
          </a:xfrm>
          <a:prstGeom prst="rect">
            <a:avLst/>
          </a:prstGeom>
          <a:noFill/>
          <a:ln>
            <a:noFill/>
          </a:ln>
        </p:spPr>
        <p:txBody>
          <a:bodyPr lIns="0" tIns="0" rIns="0" bIns="0"/>
          <a:lstStyle>
            <a:lvl1pPr lvl="0" algn="ctr" rtl="0" hangingPunct="0">
              <a:buNone/>
              <a:tabLst/>
              <a:defRPr lang="en-US" sz="1400" kern="1200">
                <a:latin typeface="Times New Roman" pitchFamily="18"/>
                <a:ea typeface="Arial Unicode MS" pitchFamily="2"/>
                <a:cs typeface="Tahoma" pitchFamily="2"/>
              </a:defRPr>
            </a:lvl1pPr>
          </a:lstStyle>
          <a:p>
            <a:pPr lvl="0"/>
            <a:endParaRPr lang="en-US"/>
          </a:p>
        </p:txBody>
      </p:sp>
      <p:sp>
        <p:nvSpPr>
          <p:cNvPr id="8" name="Slide Number Placeholder 7"/>
          <p:cNvSpPr txBox="1">
            <a:spLocks noGrp="1"/>
          </p:cNvSpPr>
          <p:nvPr>
            <p:ph type="sldNum" sz="quarter" idx="4"/>
          </p:nvPr>
        </p:nvSpPr>
        <p:spPr>
          <a:xfrm>
            <a:off x="7227360" y="6887160"/>
            <a:ext cx="2348280" cy="521280"/>
          </a:xfrm>
          <a:prstGeom prst="rect">
            <a:avLst/>
          </a:prstGeom>
          <a:noFill/>
          <a:ln>
            <a:noFill/>
          </a:ln>
        </p:spPr>
        <p:txBody>
          <a:bodyPr lIns="0" tIns="0" rIns="0" bIns="0"/>
          <a:lstStyle>
            <a:lvl1pPr lvl="0" algn="r" rtl="0" hangingPunct="0">
              <a:buNone/>
              <a:tabLst/>
              <a:defRPr lang="en-US" sz="1400" kern="1200">
                <a:latin typeface="Times New Roman" pitchFamily="18"/>
                <a:ea typeface="Arial Unicode MS" pitchFamily="2"/>
                <a:cs typeface="Tahoma" pitchFamily="2"/>
              </a:defRPr>
            </a:lvl1pPr>
          </a:lstStyle>
          <a:p>
            <a:pPr lvl="0"/>
            <a:fld id="{E3A546C9-3753-46D6-B8D3-7C15D7AC1F9B}" type="slidenum">
              <a:t>‹#›</a:t>
            </a:fld>
            <a:endParaRPr lang="en-US"/>
          </a:p>
        </p:txBody>
      </p:sp>
      <p:sp>
        <p:nvSpPr>
          <p:cNvPr id="9" name="TextBox 8"/>
          <p:cNvSpPr txBox="1"/>
          <p:nvPr/>
        </p:nvSpPr>
        <p:spPr>
          <a:xfrm>
            <a:off x="7242120" y="7342560"/>
            <a:ext cx="3077279" cy="218520"/>
          </a:xfrm>
          <a:prstGeom prst="rect">
            <a:avLst/>
          </a:prstGeom>
          <a:noFill/>
          <a:ln>
            <a:noFill/>
          </a:ln>
        </p:spPr>
        <p:txBody>
          <a:bodyPr vert="horz" wrap="none" lIns="90000" tIns="45000" rIns="90000" bIns="45000" anchorCtr="0" compatLnSpc="0">
            <a:spAutoFit/>
          </a:bodyPr>
          <a:lstStyle/>
          <a:p>
            <a:pPr marL="0" marR="0" lvl="0" indent="0" algn="r" rtl="0" hangingPunct="0">
              <a:lnSpc>
                <a:spcPct val="100000"/>
              </a:lnSpc>
              <a:spcBef>
                <a:spcPts val="0"/>
              </a:spcBef>
              <a:spcAft>
                <a:spcPts val="0"/>
              </a:spcAft>
              <a:buNone/>
              <a:tabLst/>
            </a:pPr>
            <a:r>
              <a:rPr lang="en-US" sz="900" b="0" i="0" u="none" strike="noStrike" kern="1200">
                <a:ln>
                  <a:noFill/>
                </a:ln>
                <a:solidFill>
                  <a:srgbClr val="FFFFFF"/>
                </a:solidFill>
                <a:effectLst>
                  <a:outerShdw dist="17961" dir="2700000">
                    <a:scrgbClr r="0" g="0" b="0"/>
                  </a:outerShdw>
                </a:effectLst>
                <a:latin typeface="Arial" pitchFamily="18"/>
                <a:ea typeface="Arial Unicode MS" pitchFamily="2"/>
                <a:cs typeface="Tahoma" pitchFamily="2"/>
              </a:rPr>
              <a:t>Copyright @ Syncro Soft, 2015. All rights reserved.</a:t>
            </a:r>
          </a:p>
        </p:txBody>
      </p:sp>
      <p:sp>
        <p:nvSpPr>
          <p:cNvPr id="10" name="TextBox 9"/>
          <p:cNvSpPr txBox="1"/>
          <p:nvPr/>
        </p:nvSpPr>
        <p:spPr>
          <a:xfrm>
            <a:off x="8553600" y="102960"/>
            <a:ext cx="1215720" cy="290160"/>
          </a:xfrm>
          <a:prstGeom prst="rect">
            <a:avLst/>
          </a:prstGeom>
          <a:noFill/>
          <a:ln>
            <a:noFill/>
          </a:ln>
        </p:spPr>
        <p:txBody>
          <a:bodyPr vert="horz" wrap="none" lIns="90000" tIns="45000" rIns="90000" bIns="45000" anchorCtr="0" compatLnSpc="0">
            <a:spAutoFit/>
          </a:bodyPr>
          <a:lstStyle/>
          <a:p>
            <a:pPr marL="0" marR="0" lvl="0" indent="0" algn="r" rtl="0" hangingPunct="0">
              <a:lnSpc>
                <a:spcPct val="100000"/>
              </a:lnSpc>
              <a:spcBef>
                <a:spcPts val="0"/>
              </a:spcBef>
              <a:spcAft>
                <a:spcPts val="0"/>
              </a:spcAft>
              <a:buNone/>
              <a:tabLst/>
            </a:pPr>
            <a:r>
              <a:rPr lang="en-US" sz="1400" b="0" i="0" u="none" strike="noStrike" kern="1200">
                <a:ln>
                  <a:noFill/>
                </a:ln>
                <a:solidFill>
                  <a:srgbClr val="FFFFFF"/>
                </a:solidFill>
                <a:effectLst>
                  <a:outerShdw dist="17961" dir="2700000">
                    <a:scrgbClr r="0" g="0" b="0"/>
                  </a:outerShdw>
                </a:effectLst>
                <a:latin typeface="Arial" pitchFamily="18"/>
                <a:ea typeface="Arial Unicode MS" pitchFamily="2"/>
                <a:cs typeface="Tahoma" pitchFamily="2"/>
              </a:rPr>
              <a:t>DITA Glass</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mc:Choice>
    <mc:Fallback>
      <p:transition spd="slow"/>
    </mc:Fallback>
  </mc:AlternateContent>
  <p:txStyles>
    <p:titleStyle>
      <a:lvl1pPr algn="ctr" rtl="0" hangingPunct="0">
        <a:tabLst/>
        <a:defRPr lang="en-US" sz="4400" b="0" i="0" u="none" strike="noStrike" kern="1200">
          <a:ln>
            <a:noFill/>
          </a:ln>
          <a:latin typeface="Arial" pitchFamily="18"/>
          <a:ea typeface="Arial Unicode MS" pitchFamily="2"/>
          <a:cs typeface="Tahoma" pitchFamily="2"/>
        </a:defRPr>
      </a:lvl1pPr>
    </p:titleStyle>
    <p:bodyStyle>
      <a:lvl1pPr rtl="0" hangingPunct="0">
        <a:spcBef>
          <a:spcPts val="0"/>
        </a:spcBef>
        <a:spcAft>
          <a:spcPts val="1417"/>
        </a:spcAft>
        <a:tabLst/>
        <a:defRPr lang="en-US" sz="3200" b="0" i="0" u="none" strike="noStrike" kern="1200">
          <a:ln>
            <a:noFill/>
          </a:ln>
          <a:latin typeface="Arial" pitchFamily="18"/>
          <a:ea typeface="Arial Unicode MS" pitchFamily="2"/>
          <a:cs typeface="Tahoma" pitchFamily="2"/>
        </a:defRPr>
      </a:lvl1pPr>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Placeholder 1"/>
          <p:cNvSpPr txBox="1">
            <a:spLocks noGrp="1"/>
          </p:cNvSpPr>
          <p:nvPr>
            <p:ph type="title"/>
          </p:nvPr>
        </p:nvSpPr>
        <p:spPr>
          <a:xfrm>
            <a:off x="503999" y="301320"/>
            <a:ext cx="9071640" cy="1262160"/>
          </a:xfrm>
          <a:prstGeom prst="rect">
            <a:avLst/>
          </a:prstGeom>
          <a:noFill/>
          <a:ln>
            <a:noFill/>
          </a:ln>
        </p:spPr>
        <p:txBody>
          <a:bodyPr lIns="0" tIns="0" rIns="0" bIns="0"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a:p>
        </p:txBody>
      </p:sp>
      <p:sp>
        <p:nvSpPr>
          <p:cNvPr id="3" name="Text Placeholder 2"/>
          <p:cNvSpPr txBox="1">
            <a:spLocks noGrp="1"/>
          </p:cNvSpPr>
          <p:nvPr>
            <p:ph type="body" idx="1"/>
          </p:nvPr>
        </p:nvSpPr>
        <p:spPr>
          <a:xfrm>
            <a:off x="503999" y="1769040"/>
            <a:ext cx="9071640" cy="4384800"/>
          </a:xfrm>
          <a:prstGeom prst="rect">
            <a:avLst/>
          </a:prstGeom>
          <a:noFill/>
          <a:ln>
            <a:noFill/>
          </a:ln>
        </p:spPr>
        <p:txBody>
          <a:bodyPr lIns="0" tIns="0" rIns="0" bIns="0"/>
          <a:lstStyle>
            <a:defPPr marL="432000" marR="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marR="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marR="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marR="0"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marR="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marR="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marR="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marR="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marR="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marR="0"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2000"/>
    </mc:Choice>
    <mc:Fallback>
      <p:transition spd="slow"/>
    </mc:Fallback>
  </mc:AlternateContent>
  <p:txStyles>
    <p:titleStyle>
      <a:lvl1pPr algn="ctr" rtl="0" hangingPunct="0">
        <a:tabLst/>
        <a:defRPr lang="en-US" sz="4400" b="0" i="0" u="none" strike="noStrike" kern="1200">
          <a:ln>
            <a:noFill/>
          </a:ln>
          <a:latin typeface="Arial" pitchFamily="18"/>
          <a:ea typeface="Arial Unicode MS" pitchFamily="2"/>
          <a:cs typeface="Tahoma" pitchFamily="2"/>
        </a:defRPr>
      </a:lvl1pPr>
    </p:titleStyle>
    <p:bodyStyle>
      <a:lvl1pPr marL="0" marR="0" indent="0" rtl="0" hangingPunct="0">
        <a:spcBef>
          <a:spcPts val="0"/>
        </a:spcBef>
        <a:spcAft>
          <a:spcPts val="1417"/>
        </a:spcAft>
        <a:tabLst/>
        <a:defRPr lang="en-US" sz="3200" b="0" i="0" u="none" strike="noStrike" kern="1200">
          <a:ln>
            <a:noFill/>
          </a:ln>
          <a:latin typeface="Arial" pitchFamily="18"/>
          <a:ea typeface="Arial Unicode MS" pitchFamily="2"/>
          <a:cs typeface="Tahoma" pitchFamily="2"/>
        </a:defRPr>
      </a:lvl1pPr>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2.pn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6.pn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10.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6.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s://github.com/oxygenxml/dita-glass" TargetMode="External"/><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www.oxygenxml.com/" TargetMode="External"/><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name="page1">
    <p:bg>
      <p:bgPr>
        <a:noFill/>
        <a:effectLst/>
      </p:bgPr>
    </p:bg>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4359" y="661320"/>
            <a:ext cx="9071640" cy="1262520"/>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DITA Glass</a:t>
            </a:r>
            <a:br>
              <a:rPr lang="en-US"/>
            </a:br>
            <a:r>
              <a:rPr lang="en-US"/>
              <a:t>Perceive everything as DITA</a:t>
            </a:r>
          </a:p>
        </p:txBody>
      </p:sp>
      <p:pic>
        <p:nvPicPr>
          <p:cNvPr id="3" name=""/>
          <p:cNvPicPr>
            <a:picLocks noChangeAspect="1"/>
          </p:cNvPicPr>
          <p:nvPr/>
        </p:nvPicPr>
        <p:blipFill>
          <a:blip r:embed="rId3">
            <a:lum/>
            <a:alphaModFix/>
          </a:blip>
          <a:srcRect/>
          <a:stretch>
            <a:fillRect/>
          </a:stretch>
        </p:blipFill>
        <p:spPr>
          <a:xfrm>
            <a:off x="7125119" y="6394679"/>
            <a:ext cx="2216519" cy="706320"/>
          </a:xfrm>
          <a:prstGeom prst="rect">
            <a:avLst/>
          </a:prstGeom>
          <a:noFill/>
          <a:ln>
            <a:noFill/>
          </a:ln>
        </p:spPr>
      </p:pic>
      <p:pic>
        <p:nvPicPr>
          <p:cNvPr id="4" name=""/>
          <p:cNvPicPr>
            <a:picLocks noChangeAspect="1"/>
          </p:cNvPicPr>
          <p:nvPr/>
        </p:nvPicPr>
        <p:blipFill>
          <a:blip r:embed="rId4">
            <a:lum/>
            <a:alphaModFix/>
          </a:blip>
          <a:srcRect/>
          <a:stretch>
            <a:fillRect/>
          </a:stretch>
        </p:blipFill>
        <p:spPr>
          <a:xfrm>
            <a:off x="738719" y="6512400"/>
            <a:ext cx="1475280" cy="588600"/>
          </a:xfrm>
          <a:prstGeom prst="rect">
            <a:avLst/>
          </a:prstGeom>
          <a:noFill/>
          <a:ln>
            <a:noFill/>
          </a:ln>
        </p:spPr>
      </p:pic>
      <p:grpSp>
        <p:nvGrpSpPr>
          <p:cNvPr id="5" name="Group 4"/>
          <p:cNvGrpSpPr/>
          <p:nvPr/>
        </p:nvGrpSpPr>
        <p:grpSpPr>
          <a:xfrm>
            <a:off x="5064480" y="4601160"/>
            <a:ext cx="3954240" cy="1261440"/>
            <a:chOff x="5064480" y="4601160"/>
            <a:chExt cx="3954240" cy="1261440"/>
          </a:xfrm>
        </p:grpSpPr>
        <p:sp>
          <p:nvSpPr>
            <p:cNvPr id="6" name="TextBox 5"/>
            <p:cNvSpPr txBox="1"/>
            <p:nvPr/>
          </p:nvSpPr>
          <p:spPr>
            <a:xfrm>
              <a:off x="5064480" y="4601160"/>
              <a:ext cx="3954240" cy="456119"/>
            </a:xfrm>
            <a:prstGeom prst="rect">
              <a:avLst/>
            </a:prstGeom>
            <a:noFill/>
            <a:ln>
              <a:noFill/>
            </a:ln>
          </p:spPr>
          <p:txBody>
            <a:bodyPr lIns="0" tIns="0" rIns="0" bIns="0"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r" rtl="0" hangingPunct="0">
                <a:buNone/>
                <a:tabLst/>
              </a:pPr>
              <a:r>
                <a:rPr lang="en-US" sz="3200" b="0" i="0" u="none" strike="noStrike" kern="1200">
                  <a:ln>
                    <a:noFill/>
                  </a:ln>
                  <a:latin typeface="Arial" pitchFamily="18"/>
                  <a:ea typeface="Arial" pitchFamily="18"/>
                  <a:cs typeface="Arial" pitchFamily="18"/>
                </a:rPr>
                <a:t>Radu Coravu</a:t>
              </a:r>
            </a:p>
          </p:txBody>
        </p:sp>
        <p:sp>
          <p:nvSpPr>
            <p:cNvPr id="7" name="TextBox 6"/>
            <p:cNvSpPr txBox="1"/>
            <p:nvPr/>
          </p:nvSpPr>
          <p:spPr>
            <a:xfrm>
              <a:off x="6737760" y="5520960"/>
              <a:ext cx="2261520" cy="341640"/>
            </a:xfrm>
            <a:prstGeom prst="rect">
              <a:avLst/>
            </a:prstGeom>
            <a:noFill/>
            <a:ln>
              <a:noFill/>
            </a:ln>
          </p:spPr>
          <p:txBody>
            <a:bodyPr lIns="0" tIns="0" rIns="0" bIns="0"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r" rtl="0" hangingPunct="0">
                <a:buNone/>
                <a:tabLst/>
              </a:pPr>
              <a:r>
                <a:rPr lang="en-US" sz="1200" b="0" i="0" u="none" strike="noStrike" kern="1200">
                  <a:ln>
                    <a:noFill/>
                  </a:ln>
                  <a:solidFill>
                    <a:srgbClr val="666699"/>
                  </a:solidFill>
                  <a:latin typeface="Arial" pitchFamily="18"/>
                  <a:ea typeface="Arial Unicode MS" pitchFamily="2"/>
                  <a:cs typeface="Tahoma" pitchFamily="2"/>
                </a:rPr>
                <a:t>@radu_coravu</a:t>
              </a:r>
            </a:p>
            <a:p>
              <a:pPr marL="0" marR="0" lvl="0" indent="0" algn="r" rtl="0" hangingPunct="0">
                <a:buNone/>
                <a:tabLst/>
              </a:pPr>
              <a:r>
                <a:rPr lang="en-US" sz="1200" b="0" i="0" u="none" strike="noStrike" kern="1200">
                  <a:ln>
                    <a:noFill/>
                  </a:ln>
                  <a:solidFill>
                    <a:srgbClr val="666699"/>
                  </a:solidFill>
                  <a:latin typeface="Arial" pitchFamily="18"/>
                  <a:ea typeface="Arial Unicode MS" pitchFamily="2"/>
                  <a:cs typeface="Tahoma" pitchFamily="2"/>
                </a:rPr>
                <a:t>radu_coravu@oxygenxml.com</a:t>
              </a:r>
            </a:p>
          </p:txBody>
        </p:sp>
      </p:grpSp>
      <p:grpSp>
        <p:nvGrpSpPr>
          <p:cNvPr id="8" name="Group 7"/>
          <p:cNvGrpSpPr/>
          <p:nvPr/>
        </p:nvGrpSpPr>
        <p:grpSpPr>
          <a:xfrm>
            <a:off x="-680400" y="4676400"/>
            <a:ext cx="3954240" cy="1261440"/>
            <a:chOff x="-680400" y="4676400"/>
            <a:chExt cx="3954240" cy="1261440"/>
          </a:xfrm>
        </p:grpSpPr>
        <p:sp>
          <p:nvSpPr>
            <p:cNvPr id="9" name="TextBox 8"/>
            <p:cNvSpPr txBox="1"/>
            <p:nvPr/>
          </p:nvSpPr>
          <p:spPr>
            <a:xfrm>
              <a:off x="-680400" y="4676400"/>
              <a:ext cx="3954240" cy="456119"/>
            </a:xfrm>
            <a:prstGeom prst="rect">
              <a:avLst/>
            </a:prstGeom>
            <a:noFill/>
            <a:ln>
              <a:noFill/>
            </a:ln>
          </p:spPr>
          <p:txBody>
            <a:bodyPr lIns="0" tIns="0" rIns="0" bIns="0"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r" rtl="0" hangingPunct="0">
                <a:buNone/>
                <a:tabLst/>
              </a:pPr>
              <a:r>
                <a:rPr lang="en-US" sz="3200" b="0" i="0" u="none" strike="noStrike" kern="1200">
                  <a:ln>
                    <a:noFill/>
                  </a:ln>
                  <a:latin typeface="Arial" pitchFamily="18"/>
                  <a:ea typeface="Arial" pitchFamily="18"/>
                  <a:cs typeface="Arial" pitchFamily="18"/>
                </a:rPr>
                <a:t>George Bina</a:t>
              </a:r>
            </a:p>
          </p:txBody>
        </p:sp>
        <p:sp>
          <p:nvSpPr>
            <p:cNvPr id="10" name="TextBox 9"/>
            <p:cNvSpPr txBox="1"/>
            <p:nvPr/>
          </p:nvSpPr>
          <p:spPr>
            <a:xfrm>
              <a:off x="992880" y="5596200"/>
              <a:ext cx="2261520" cy="341640"/>
            </a:xfrm>
            <a:prstGeom prst="rect">
              <a:avLst/>
            </a:prstGeom>
            <a:noFill/>
            <a:ln>
              <a:noFill/>
            </a:ln>
          </p:spPr>
          <p:txBody>
            <a:bodyPr lIns="0" tIns="0" rIns="0" bIns="0"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r" rtl="0" hangingPunct="0">
                <a:buNone/>
                <a:tabLst/>
              </a:pPr>
              <a:r>
                <a:rPr lang="en-US" sz="1200" b="0" i="0" u="none" strike="noStrike" kern="1200">
                  <a:ln>
                    <a:noFill/>
                  </a:ln>
                  <a:solidFill>
                    <a:srgbClr val="666699"/>
                  </a:solidFill>
                  <a:latin typeface="Arial" pitchFamily="18"/>
                  <a:ea typeface="Arial Unicode MS" pitchFamily="2"/>
                  <a:cs typeface="Tahoma" pitchFamily="2"/>
                </a:rPr>
                <a:t>@georgebina</a:t>
              </a:r>
            </a:p>
            <a:p>
              <a:pPr marL="0" marR="0" lvl="0" indent="0" algn="r" rtl="0" hangingPunct="0">
                <a:buNone/>
                <a:tabLst/>
              </a:pPr>
              <a:r>
                <a:rPr lang="en-US" sz="1200" b="0" i="0" u="none" strike="noStrike" kern="1200">
                  <a:ln>
                    <a:noFill/>
                  </a:ln>
                  <a:solidFill>
                    <a:srgbClr val="666699"/>
                  </a:solidFill>
                  <a:latin typeface="Arial" pitchFamily="18"/>
                  <a:ea typeface="Arial Unicode MS" pitchFamily="2"/>
                  <a:cs typeface="Tahoma" pitchFamily="2"/>
                </a:rPr>
                <a:t>george@oxygenxml.com</a:t>
              </a:r>
            </a:p>
          </p:txBody>
        </p:sp>
      </p:grpSp>
      <p:pic>
        <p:nvPicPr>
          <p:cNvPr id="11" name=""/>
          <p:cNvPicPr>
            <a:picLocks noChangeAspect="1"/>
          </p:cNvPicPr>
          <p:nvPr/>
        </p:nvPicPr>
        <p:blipFill>
          <a:blip r:embed="rId5">
            <a:lum/>
            <a:alphaModFix/>
          </a:blip>
          <a:srcRect/>
          <a:stretch>
            <a:fillRect/>
          </a:stretch>
        </p:blipFill>
        <p:spPr>
          <a:xfrm>
            <a:off x="4206240" y="2918160"/>
            <a:ext cx="1697760" cy="1196640"/>
          </a:xfrm>
          <a:prstGeom prst="rect">
            <a:avLst/>
          </a:prstGeom>
          <a:noFill/>
          <a:ln>
            <a:noFill/>
          </a:ln>
        </p:spPr>
      </p:pic>
      <p:pic>
        <p:nvPicPr>
          <p:cNvPr id="12" name=""/>
          <p:cNvPicPr>
            <a:picLocks noChangeAspect="1"/>
          </p:cNvPicPr>
          <p:nvPr/>
        </p:nvPicPr>
        <p:blipFill>
          <a:blip r:embed="rId6">
            <a:lum/>
            <a:alphaModFix/>
          </a:blip>
          <a:srcRect/>
          <a:stretch>
            <a:fillRect/>
          </a:stretch>
        </p:blipFill>
        <p:spPr>
          <a:xfrm>
            <a:off x="4297680" y="2103120"/>
            <a:ext cx="1463039" cy="82332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page10">
    <p:spTree>
      <p:nvGrpSpPr>
        <p:cNvPr id="1" name=""/>
        <p:cNvGrpSpPr/>
        <p:nvPr/>
      </p:nvGrpSpPr>
      <p:grpSpPr>
        <a:xfrm>
          <a:off x="0" y="0"/>
          <a:ext cx="0" cy="0"/>
          <a:chOff x="0" y="0"/>
          <a:chExt cx="0" cy="0"/>
        </a:xfrm>
      </p:grpSpPr>
      <p:sp>
        <p:nvSpPr>
          <p:cNvPr id="2" name="Freeform 1"/>
          <p:cNvSpPr/>
          <p:nvPr/>
        </p:nvSpPr>
        <p:spPr>
          <a:xfrm>
            <a:off x="4073040" y="4910040"/>
            <a:ext cx="4001400" cy="53208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E6FF00">
              <a:alpha val="50000"/>
            </a:srgbClr>
          </a:solidFill>
          <a:ln w="0">
            <a:solidFill>
              <a:srgbClr val="000000"/>
            </a:solidFill>
            <a:prstDash val="solid"/>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3" name="Title 2"/>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A reference to a DITA topic</a:t>
            </a:r>
          </a:p>
        </p:txBody>
      </p:sp>
      <p:sp>
        <p:nvSpPr>
          <p:cNvPr id="4" name="Text Placeholder 3"/>
          <p:cNvSpPr txBox="1">
            <a:spLocks noGrp="1"/>
          </p:cNvSpPr>
          <p:nvPr>
            <p:ph type="body" idx="4294967295"/>
          </p:nvPr>
        </p:nvSpPr>
        <p:spPr>
          <a:xfrm>
            <a:off x="503999" y="1769040"/>
            <a:ext cx="9260640" cy="542052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buNone/>
            </a:pPr>
            <a:r>
              <a:rPr lang="en-US">
                <a:solidFill>
                  <a:srgbClr val="000096"/>
                </a:solidFill>
              </a:rPr>
              <a:t>     &lt;topicref</a:t>
            </a:r>
            <a:r>
              <a:rPr lang="en-US">
                <a:solidFill>
                  <a:srgbClr val="F5844C"/>
                </a:solidFill>
              </a:rPr>
              <a:t> format</a:t>
            </a:r>
            <a:r>
              <a:rPr lang="en-US">
                <a:solidFill>
                  <a:srgbClr val="FF8040"/>
                </a:solidFill>
              </a:rPr>
              <a:t>=</a:t>
            </a:r>
            <a:r>
              <a:rPr lang="en-US">
                <a:solidFill>
                  <a:srgbClr val="993300"/>
                </a:solidFill>
              </a:rPr>
              <a:t>"dita" </a:t>
            </a:r>
            <a:r>
              <a:rPr lang="en-US">
                <a:solidFill>
                  <a:srgbClr val="F5844C"/>
                </a:solidFill>
              </a:rPr>
              <a:t>href</a:t>
            </a:r>
            <a:r>
              <a:rPr lang="en-US">
                <a:solidFill>
                  <a:srgbClr val="FF8040"/>
                </a:solidFill>
              </a:rPr>
              <a:t>=</a:t>
            </a:r>
            <a:r>
              <a:rPr lang="en-US">
                <a:solidFill>
                  <a:srgbClr val="993300"/>
                </a:solidFill>
              </a:rPr>
              <a:t>"</a:t>
            </a:r>
            <a:r>
              <a:rPr lang="en-US">
                <a:solidFill>
                  <a:srgbClr val="009933"/>
                </a:solidFill>
              </a:rPr>
              <a:t>URL</a:t>
            </a:r>
            <a:r>
              <a:rPr lang="en-US">
                <a:solidFill>
                  <a:srgbClr val="993300"/>
                </a:solidFill>
              </a:rPr>
              <a:t>"</a:t>
            </a:r>
            <a:r>
              <a:rPr lang="en-US">
                <a:solidFill>
                  <a:srgbClr val="F5844C"/>
                </a:solidFill>
              </a:rPr>
              <a:t> </a:t>
            </a:r>
            <a:r>
              <a:rPr lang="en-US">
                <a:solidFill>
                  <a:srgbClr val="000096"/>
                </a:solidFill>
              </a:rPr>
              <a:t>/&gt;</a:t>
            </a:r>
          </a:p>
          <a:p>
            <a:pPr lvl="0">
              <a:buNone/>
            </a:pPr>
            <a:r>
              <a:rPr lang="en-US"/>
              <a:t> 							file:/path/to/file.dita</a:t>
            </a:r>
          </a:p>
          <a:p>
            <a:pPr lvl="0">
              <a:buNone/>
            </a:pPr>
            <a:r>
              <a:rPr lang="en-US"/>
              <a:t> 							http://server/cgi?file=file.dita</a:t>
            </a:r>
          </a:p>
          <a:p>
            <a:pPr lvl="0">
              <a:buNone/>
            </a:pPr>
            <a:r>
              <a:rPr lang="en-US"/>
              <a:t> DITA	 XML		https://server/path/to/file.dita</a:t>
            </a:r>
          </a:p>
          <a:p>
            <a:pPr lvl="0">
              <a:buNone/>
            </a:pPr>
            <a:r>
              <a:rPr lang="en-US"/>
              <a:t> 							zip:</a:t>
            </a:r>
            <a:r>
              <a:rPr lang="en-US">
                <a:solidFill>
                  <a:srgbClr val="0000FF"/>
                </a:solidFill>
              </a:rPr>
              <a:t>archiveURL</a:t>
            </a:r>
            <a:r>
              <a:rPr lang="en-US"/>
              <a:t>!/path/to/file.dita</a:t>
            </a:r>
          </a:p>
          <a:p>
            <a:pPr lvl="0">
              <a:buNone/>
            </a:pPr>
            <a:r>
              <a:rPr lang="en-US"/>
              <a:t>                            excel2dita:/</a:t>
            </a:r>
            <a:r>
              <a:rPr lang="en-US">
                <a:solidFill>
                  <a:srgbClr val="0000FF"/>
                </a:solidFill>
              </a:rPr>
              <a:t>excelURL</a:t>
            </a:r>
          </a:p>
          <a:p>
            <a:pPr lvl="0">
              <a:buNone/>
            </a:pPr>
            <a:endParaRPr lang="en-US"/>
          </a:p>
          <a:p>
            <a:pPr lvl="0">
              <a:buNone/>
            </a:pPr>
            <a:endParaRPr lang="en-US" sz="2800">
              <a:solidFill>
                <a:srgbClr val="993300"/>
              </a:solidFill>
            </a:endParaRPr>
          </a:p>
          <a:p>
            <a:pPr lvl="0">
              <a:buNone/>
            </a:pPr>
            <a:endParaRPr lang="en-US" sz="2800">
              <a:solidFill>
                <a:srgbClr val="993300"/>
              </a:solidFill>
            </a:endParaRPr>
          </a:p>
        </p:txBody>
      </p:sp>
      <p:grpSp>
        <p:nvGrpSpPr>
          <p:cNvPr id="5" name="Group 4"/>
          <p:cNvGrpSpPr/>
          <p:nvPr/>
        </p:nvGrpSpPr>
        <p:grpSpPr>
          <a:xfrm>
            <a:off x="2033280" y="2447280"/>
            <a:ext cx="1963080" cy="2940479"/>
            <a:chOff x="2033280" y="2447280"/>
            <a:chExt cx="1963080" cy="2940479"/>
          </a:xfrm>
        </p:grpSpPr>
        <p:sp>
          <p:nvSpPr>
            <p:cNvPr id="6" name="Straight Connector 5"/>
            <p:cNvSpPr/>
            <p:nvPr/>
          </p:nvSpPr>
          <p:spPr>
            <a:xfrm flipH="1">
              <a:off x="2033280" y="3911400"/>
              <a:ext cx="359640" cy="0"/>
            </a:xfrm>
            <a:prstGeom prst="line">
              <a:avLst/>
            </a:prstGeom>
            <a:noFill/>
            <a:ln w="0">
              <a:solidFill>
                <a:srgbClr val="000000"/>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7" name="Freeform 6"/>
            <p:cNvSpPr/>
            <p:nvPr/>
          </p:nvSpPr>
          <p:spPr>
            <a:xfrm>
              <a:off x="3723480" y="2447280"/>
              <a:ext cx="272880" cy="2940479"/>
            </a:xfrm>
            <a:custGeom>
              <a:avLst>
                <a:gd name="f0" fmla="val 1800"/>
                <a:gd name="f1" fmla="val 10800"/>
              </a:avLst>
              <a:gdLst>
                <a:gd name="f2" fmla="val 10800000"/>
                <a:gd name="f3" fmla="val 5400000"/>
                <a:gd name="f4" fmla="val 180"/>
                <a:gd name="f5" fmla="val w"/>
                <a:gd name="f6" fmla="val h"/>
                <a:gd name="f7" fmla="val 0"/>
                <a:gd name="f8" fmla="val 21600"/>
                <a:gd name="f9" fmla="val -2147483647"/>
                <a:gd name="f10" fmla="val 2147483647"/>
                <a:gd name="f11" fmla="val 5400"/>
                <a:gd name="f12" fmla="val 16200"/>
                <a:gd name="f13" fmla="val 10800"/>
                <a:gd name="f14" fmla="+- 0 0 0"/>
                <a:gd name="f15" fmla="*/ f5 1 21600"/>
                <a:gd name="f16" fmla="*/ f6 1 21600"/>
                <a:gd name="f17" fmla="pin 0 f0 5400"/>
                <a:gd name="f18" fmla="pin 0 f1 21600"/>
                <a:gd name="f19" fmla="*/ f14 f2 1"/>
                <a:gd name="f20" fmla="*/ f17 1 2"/>
                <a:gd name="f21" fmla="val f17"/>
                <a:gd name="f22" fmla="val f18"/>
                <a:gd name="f23" fmla="+- 21600 0 f17"/>
                <a:gd name="f24" fmla="*/ f17 10000 1"/>
                <a:gd name="f25" fmla="*/ 10800 f15 1"/>
                <a:gd name="f26" fmla="*/ f17 f16 1"/>
                <a:gd name="f27" fmla="*/ f7 f15 1"/>
                <a:gd name="f28" fmla="*/ f18 f16 1"/>
                <a:gd name="f29" fmla="*/ 13800 f15 1"/>
                <a:gd name="f30" fmla="*/ 21600 f15 1"/>
                <a:gd name="f31" fmla="*/ 0 f16 1"/>
                <a:gd name="f32" fmla="*/ f19 1 f4"/>
                <a:gd name="f33" fmla="*/ 0 f15 1"/>
                <a:gd name="f34" fmla="*/ 10800 f16 1"/>
                <a:gd name="f35" fmla="*/ 21600 f16 1"/>
                <a:gd name="f36" fmla="+- f22 0 f17"/>
                <a:gd name="f37" fmla="+- f22 0 f20"/>
                <a:gd name="f38" fmla="+- f22 f20 0"/>
                <a:gd name="f39" fmla="+- f22 f17 0"/>
                <a:gd name="f40" fmla="+- 21600 0 f20"/>
                <a:gd name="f41" fmla="*/ f24 1 31953"/>
                <a:gd name="f42" fmla="+- f32 0 f3"/>
                <a:gd name="f43" fmla="+- 21600 0 f41"/>
                <a:gd name="f44" fmla="*/ f41 f16 1"/>
                <a:gd name="f45" fmla="*/ f43 f16 1"/>
              </a:gdLst>
              <a:ahLst>
                <a:ahXY gdRefY="f0" minY="f7" maxY="f11">
                  <a:pos x="f25" y="f26"/>
                </a:ahXY>
                <a:ahXY gdRefY="f1" minY="f7" maxY="f8">
                  <a:pos x="f27" y="f28"/>
                </a:ahXY>
              </a:ahLst>
              <a:cxnLst>
                <a:cxn ang="3cd4">
                  <a:pos x="hc" y="t"/>
                </a:cxn>
                <a:cxn ang="0">
                  <a:pos x="r" y="vc"/>
                </a:cxn>
                <a:cxn ang="cd4">
                  <a:pos x="hc" y="b"/>
                </a:cxn>
                <a:cxn ang="cd2">
                  <a:pos x="l" y="vc"/>
                </a:cxn>
                <a:cxn ang="f42">
                  <a:pos x="f30" y="f31"/>
                </a:cxn>
                <a:cxn ang="f42">
                  <a:pos x="f33" y="f34"/>
                </a:cxn>
                <a:cxn ang="f42">
                  <a:pos x="f30" y="f35"/>
                </a:cxn>
              </a:cxnLst>
              <a:rect l="f29" t="f44" r="f30" b="f45"/>
              <a:pathLst>
                <a:path w="21600" h="21600">
                  <a:moveTo>
                    <a:pt x="f8" y="f7"/>
                  </a:moveTo>
                  <a:cubicBezTo>
                    <a:pt x="f12" y="f7"/>
                    <a:pt x="f13" y="f20"/>
                    <a:pt x="f13" y="f21"/>
                  </a:cubicBezTo>
                  <a:lnTo>
                    <a:pt x="f13" y="f36"/>
                  </a:lnTo>
                  <a:cubicBezTo>
                    <a:pt x="f13" y="f37"/>
                    <a:pt x="f11" y="f22"/>
                    <a:pt x="f7" y="f22"/>
                  </a:cubicBezTo>
                  <a:cubicBezTo>
                    <a:pt x="f11" y="f22"/>
                    <a:pt x="f13" y="f38"/>
                    <a:pt x="f13" y="f39"/>
                  </a:cubicBezTo>
                  <a:lnTo>
                    <a:pt x="f13" y="f23"/>
                  </a:lnTo>
                  <a:cubicBezTo>
                    <a:pt x="f13" y="f40"/>
                    <a:pt x="f12" y="f8"/>
                    <a:pt x="f8" y="f8"/>
                  </a:cubicBezTo>
                </a:path>
              </a:pathLst>
            </a:custGeom>
            <a:noFill/>
            <a:ln w="0">
              <a:solidFill>
                <a:srgbClr val="000000"/>
              </a:solidFill>
              <a:prstDash val="solid"/>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8" name="Straight Connector 7"/>
            <p:cNvSpPr/>
            <p:nvPr/>
          </p:nvSpPr>
          <p:spPr>
            <a:xfrm flipH="1">
              <a:off x="3336120" y="3911400"/>
              <a:ext cx="359640" cy="0"/>
            </a:xfrm>
            <a:prstGeom prst="line">
              <a:avLst/>
            </a:prstGeom>
            <a:noFill/>
            <a:ln w="0">
              <a:solidFill>
                <a:srgbClr val="000000"/>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grpSp>
      <p:sp>
        <p:nvSpPr>
          <p:cNvPr id="9" name="Freeform 8"/>
          <p:cNvSpPr/>
          <p:nvPr/>
        </p:nvSpPr>
        <p:spPr>
          <a:xfrm rot="5422200">
            <a:off x="6540955" y="-233475"/>
            <a:ext cx="315720" cy="5187960"/>
          </a:xfrm>
          <a:custGeom>
            <a:avLst>
              <a:gd name="f0" fmla="val 1800"/>
              <a:gd name="f1" fmla="val 10867"/>
            </a:avLst>
            <a:gdLst>
              <a:gd name="f2" fmla="val 10800000"/>
              <a:gd name="f3" fmla="val 5400000"/>
              <a:gd name="f4" fmla="val 180"/>
              <a:gd name="f5" fmla="val w"/>
              <a:gd name="f6" fmla="val h"/>
              <a:gd name="f7" fmla="val 0"/>
              <a:gd name="f8" fmla="val 21600"/>
              <a:gd name="f9" fmla="val -2147483647"/>
              <a:gd name="f10" fmla="val 2147483647"/>
              <a:gd name="f11" fmla="val 5400"/>
              <a:gd name="f12" fmla="val 16200"/>
              <a:gd name="f13" fmla="val 10800"/>
              <a:gd name="f14" fmla="+- 0 0 0"/>
              <a:gd name="f15" fmla="*/ f5 1 21600"/>
              <a:gd name="f16" fmla="*/ f6 1 21600"/>
              <a:gd name="f17" fmla="pin 0 f0 5400"/>
              <a:gd name="f18" fmla="pin 0 f1 21600"/>
              <a:gd name="f19" fmla="*/ f14 f2 1"/>
              <a:gd name="f20" fmla="*/ f17 1 2"/>
              <a:gd name="f21" fmla="val f17"/>
              <a:gd name="f22" fmla="val f18"/>
              <a:gd name="f23" fmla="+- 21600 0 f17"/>
              <a:gd name="f24" fmla="*/ f17 10000 1"/>
              <a:gd name="f25" fmla="*/ 10800 f15 1"/>
              <a:gd name="f26" fmla="*/ f17 f16 1"/>
              <a:gd name="f27" fmla="*/ f7 f15 1"/>
              <a:gd name="f28" fmla="*/ f18 f16 1"/>
              <a:gd name="f29" fmla="*/ 13800 f15 1"/>
              <a:gd name="f30" fmla="*/ 21600 f15 1"/>
              <a:gd name="f31" fmla="*/ 0 f16 1"/>
              <a:gd name="f32" fmla="*/ f19 1 f4"/>
              <a:gd name="f33" fmla="*/ 0 f15 1"/>
              <a:gd name="f34" fmla="*/ 10800 f16 1"/>
              <a:gd name="f35" fmla="*/ 21600 f16 1"/>
              <a:gd name="f36" fmla="+- f22 0 f17"/>
              <a:gd name="f37" fmla="+- f22 0 f20"/>
              <a:gd name="f38" fmla="+- f22 f20 0"/>
              <a:gd name="f39" fmla="+- f22 f17 0"/>
              <a:gd name="f40" fmla="+- 21600 0 f20"/>
              <a:gd name="f41" fmla="*/ f24 1 31953"/>
              <a:gd name="f42" fmla="+- f32 0 f3"/>
              <a:gd name="f43" fmla="+- 21600 0 f41"/>
              <a:gd name="f44" fmla="*/ f41 f16 1"/>
              <a:gd name="f45" fmla="*/ f43 f16 1"/>
            </a:gdLst>
            <a:ahLst>
              <a:ahXY gdRefY="f0" minY="f7" maxY="f11">
                <a:pos x="f25" y="f26"/>
              </a:ahXY>
              <a:ahXY gdRefY="f1" minY="f7" maxY="f8">
                <a:pos x="f27" y="f28"/>
              </a:ahXY>
            </a:ahLst>
            <a:cxnLst>
              <a:cxn ang="3cd4">
                <a:pos x="hc" y="t"/>
              </a:cxn>
              <a:cxn ang="0">
                <a:pos x="r" y="vc"/>
              </a:cxn>
              <a:cxn ang="cd4">
                <a:pos x="hc" y="b"/>
              </a:cxn>
              <a:cxn ang="cd2">
                <a:pos x="l" y="vc"/>
              </a:cxn>
              <a:cxn ang="f42">
                <a:pos x="f30" y="f31"/>
              </a:cxn>
              <a:cxn ang="f42">
                <a:pos x="f33" y="f34"/>
              </a:cxn>
              <a:cxn ang="f42">
                <a:pos x="f30" y="f35"/>
              </a:cxn>
            </a:cxnLst>
            <a:rect l="f29" t="f44" r="f30" b="f45"/>
            <a:pathLst>
              <a:path w="21600" h="21600">
                <a:moveTo>
                  <a:pt x="f8" y="f7"/>
                </a:moveTo>
                <a:cubicBezTo>
                  <a:pt x="f12" y="f7"/>
                  <a:pt x="f13" y="f20"/>
                  <a:pt x="f13" y="f21"/>
                </a:cubicBezTo>
                <a:lnTo>
                  <a:pt x="f13" y="f36"/>
                </a:lnTo>
                <a:cubicBezTo>
                  <a:pt x="f13" y="f37"/>
                  <a:pt x="f11" y="f22"/>
                  <a:pt x="f7" y="f22"/>
                </a:cubicBezTo>
                <a:cubicBezTo>
                  <a:pt x="f11" y="f22"/>
                  <a:pt x="f13" y="f38"/>
                  <a:pt x="f13" y="f39"/>
                </a:cubicBezTo>
                <a:lnTo>
                  <a:pt x="f13" y="f23"/>
                </a:lnTo>
                <a:cubicBezTo>
                  <a:pt x="f13" y="f40"/>
                  <a:pt x="f12" y="f8"/>
                  <a:pt x="f8" y="f8"/>
                </a:cubicBezTo>
              </a:path>
            </a:pathLst>
          </a:custGeom>
          <a:noFill/>
          <a:ln w="0">
            <a:solidFill>
              <a:srgbClr val="000000"/>
            </a:solidFill>
            <a:prstDash val="solid"/>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name="page11">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Not only DITA...</a:t>
            </a:r>
          </a:p>
        </p:txBody>
      </p:sp>
      <p:sp>
        <p:nvSpPr>
          <p:cNvPr id="3" name="Text Placeholder 2"/>
          <p:cNvSpPr txBox="1">
            <a:spLocks noGrp="1"/>
          </p:cNvSpPr>
          <p:nvPr>
            <p:ph type="body" idx="4294967295"/>
          </p:nvPr>
        </p:nvSpPr>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buNone/>
            </a:pPr>
            <a:r>
              <a:rPr lang="en-US"/>
              <a:t>We can use the same idea for any dynamic conversion from one format to another:</a:t>
            </a:r>
          </a:p>
          <a:p>
            <a:pPr lvl="2" rtl="0" hangingPunct="0"/>
            <a:r>
              <a:rPr lang="en-US"/>
              <a:t>other XML documents: DocBook, TEI, XHTML, etc.</a:t>
            </a:r>
          </a:p>
          <a:p>
            <a:pPr lvl="2" rtl="0" hangingPunct="0"/>
            <a:r>
              <a:rPr lang="en-US"/>
              <a:t>dynamic SVG images</a:t>
            </a:r>
          </a:p>
          <a:p>
            <a:pPr lvl="2" rtl="0" hangingPunct="0"/>
            <a:r>
              <a:rPr lang="en-US"/>
              <a:t>convert an intelligent style guide to a Schematron schema</a:t>
            </a:r>
          </a:p>
          <a:p>
            <a:pPr lvl="2" rtl="0" hangingPunct="0"/>
            <a:r>
              <a:rPr lang="en-US"/>
              <a:t>process an Excel sheet with XSLT or XQuery</a:t>
            </a:r>
          </a:p>
          <a:p>
            <a:pPr lvl="2" rtl="0" hangingPunct="0"/>
            <a:r>
              <a:rPr lang="en-US"/>
              <a:t>etc.</a:t>
            </a:r>
          </a:p>
          <a:p>
            <a:pPr lvl="0">
              <a:buNone/>
            </a:pP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name="page12">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Use cases</a:t>
            </a:r>
          </a:p>
        </p:txBody>
      </p:sp>
      <p:sp>
        <p:nvSpPr>
          <p:cNvPr id="3" name="Text Placeholder 2"/>
          <p:cNvSpPr txBox="1">
            <a:spLocks noGrp="1"/>
          </p:cNvSpPr>
          <p:nvPr>
            <p:ph type="body" idx="4294967295"/>
          </p:nvPr>
        </p:nvSpPr>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buNone/>
            </a:pPr>
            <a:r>
              <a:rPr lang="en-US"/>
              <a:t>Cross-format publishing using DITA tools of</a:t>
            </a:r>
          </a:p>
          <a:p>
            <a:pPr lvl="1" rtl="0" hangingPunct="0"/>
            <a:r>
              <a:rPr lang="en-US"/>
              <a:t>entire documents</a:t>
            </a:r>
          </a:p>
          <a:p>
            <a:pPr lvl="2" rtl="0" hangingPunct="0"/>
            <a:r>
              <a:rPr lang="en-US"/>
              <a:t>just refer a “virtual” topic from a DITA map</a:t>
            </a:r>
          </a:p>
          <a:p>
            <a:pPr lvl="1" rtl="0" hangingPunct="0"/>
            <a:r>
              <a:rPr lang="en-US"/>
              <a:t>parts of a document</a:t>
            </a:r>
          </a:p>
          <a:p>
            <a:pPr lvl="2" rtl="0" hangingPunct="0"/>
            <a:r>
              <a:rPr lang="en-US"/>
              <a:t>refer the “virtual” topic in a DITA map as resource only</a:t>
            </a:r>
          </a:p>
          <a:p>
            <a:pPr lvl="2" rtl="0" hangingPunct="0"/>
            <a:r>
              <a:rPr lang="en-US"/>
              <a:t>conref the part that you want from a published topic</a:t>
            </a:r>
          </a:p>
          <a:p>
            <a:pPr lvl="0">
              <a:buNone/>
            </a:pP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name="page13">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625320"/>
            <a:ext cx="9071640" cy="1262160"/>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The DITA Glass project</a:t>
            </a:r>
          </a:p>
        </p:txBody>
      </p:sp>
      <p:sp>
        <p:nvSpPr>
          <p:cNvPr id="3" name="Text Placeholder 2"/>
          <p:cNvSpPr txBox="1">
            <a:spLocks noGrp="1"/>
          </p:cNvSpPr>
          <p:nvPr>
            <p:ph type="body" idx="4294967295"/>
          </p:nvPr>
        </p:nvSpPr>
        <p:spPr/>
        <p:txBody>
          <a:bodyPr>
            <a:spAutoFit/>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marL="0" lvl="0" indent="0">
              <a:buNone/>
            </a:pPr>
            <a:endParaRPr lang="en-US" sz="2800">
              <a:solidFill>
                <a:srgbClr val="0000CC"/>
              </a:solidFill>
            </a:endParaRPr>
          </a:p>
          <a:p>
            <a:pPr marL="0" lvl="0" indent="0">
              <a:buNone/>
            </a:pPr>
            <a:endParaRPr lang="en-US" sz="2800">
              <a:solidFill>
                <a:srgbClr val="0000CC"/>
              </a:solidFill>
            </a:endParaRPr>
          </a:p>
        </p:txBody>
      </p:sp>
      <p:sp>
        <p:nvSpPr>
          <p:cNvPr id="4" name="Text Placeholder 3"/>
          <p:cNvSpPr txBox="1">
            <a:spLocks noGrp="1"/>
          </p:cNvSpPr>
          <p:nvPr>
            <p:ph type="body" idx="4294967295"/>
          </p:nvPr>
        </p:nvSpPr>
        <p:spPr>
          <a:xfrm>
            <a:off x="504359" y="2237040"/>
            <a:ext cx="9071640" cy="438480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buNone/>
            </a:pPr>
            <a:r>
              <a:rPr lang="en-US" sz="2800">
                <a:solidFill>
                  <a:srgbClr val="000000"/>
                </a:solidFill>
              </a:rPr>
              <a:t>Moving from idea to implementation</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name="page14">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481320"/>
            <a:ext cx="8943120" cy="1371599"/>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Processors pipeline -read only</a:t>
            </a:r>
          </a:p>
        </p:txBody>
      </p:sp>
      <p:sp>
        <p:nvSpPr>
          <p:cNvPr id="3" name="TextBox 2"/>
          <p:cNvSpPr txBox="1"/>
          <p:nvPr/>
        </p:nvSpPr>
        <p:spPr>
          <a:xfrm>
            <a:off x="6562079" y="2106720"/>
            <a:ext cx="459719"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solidFill>
                  <a:srgbClr val="FFFFFF"/>
                </a:solidFill>
                <a:latin typeface="Arial" pitchFamily="18"/>
                <a:ea typeface="Arial Unicode MS" pitchFamily="2"/>
                <a:cs typeface="Tahoma" pitchFamily="2"/>
              </a:rPr>
              <a:t>P1</a:t>
            </a:r>
          </a:p>
        </p:txBody>
      </p:sp>
      <p:sp>
        <p:nvSpPr>
          <p:cNvPr id="4" name="TextBox 3"/>
          <p:cNvSpPr txBox="1"/>
          <p:nvPr/>
        </p:nvSpPr>
        <p:spPr>
          <a:xfrm>
            <a:off x="5298120" y="2107080"/>
            <a:ext cx="459719"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solidFill>
                  <a:srgbClr val="FFFFFF"/>
                </a:solidFill>
                <a:latin typeface="Arial" pitchFamily="18"/>
                <a:ea typeface="Arial Unicode MS" pitchFamily="2"/>
                <a:cs typeface="Tahoma" pitchFamily="2"/>
              </a:rPr>
              <a:t>P2</a:t>
            </a:r>
          </a:p>
        </p:txBody>
      </p:sp>
      <p:sp>
        <p:nvSpPr>
          <p:cNvPr id="5" name="TextBox 4"/>
          <p:cNvSpPr txBox="1"/>
          <p:nvPr/>
        </p:nvSpPr>
        <p:spPr>
          <a:xfrm>
            <a:off x="4106160" y="2089439"/>
            <a:ext cx="459719"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solidFill>
                  <a:srgbClr val="FFFFFF"/>
                </a:solidFill>
                <a:latin typeface="Arial" pitchFamily="18"/>
                <a:ea typeface="Arial Unicode MS" pitchFamily="2"/>
                <a:cs typeface="Tahoma" pitchFamily="2"/>
              </a:rPr>
              <a:t>...</a:t>
            </a:r>
          </a:p>
        </p:txBody>
      </p:sp>
      <p:sp>
        <p:nvSpPr>
          <p:cNvPr id="6" name="TextBox 5"/>
          <p:cNvSpPr txBox="1"/>
          <p:nvPr/>
        </p:nvSpPr>
        <p:spPr>
          <a:xfrm>
            <a:off x="2896200" y="2044800"/>
            <a:ext cx="612000"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solidFill>
                  <a:srgbClr val="FFFFFF"/>
                </a:solidFill>
                <a:latin typeface="Arial" pitchFamily="18"/>
                <a:ea typeface="Arial Unicode MS" pitchFamily="2"/>
                <a:cs typeface="Tahoma" pitchFamily="2"/>
              </a:rPr>
              <a:t>P(n)</a:t>
            </a:r>
          </a:p>
        </p:txBody>
      </p:sp>
      <p:sp>
        <p:nvSpPr>
          <p:cNvPr id="7" name="Straight Connector 6"/>
          <p:cNvSpPr/>
          <p:nvPr/>
        </p:nvSpPr>
        <p:spPr>
          <a:xfrm flipH="1">
            <a:off x="7476479" y="2232360"/>
            <a:ext cx="806761" cy="8640"/>
          </a:xfrm>
          <a:prstGeom prst="line">
            <a:avLst/>
          </a:prstGeom>
          <a:noFill/>
          <a:ln w="91440">
            <a:solidFill>
              <a:srgbClr val="0066CC"/>
            </a:solidFill>
            <a:prstDash val="solid"/>
            <a:tailEnd type="arrow"/>
          </a:ln>
        </p:spPr>
        <p:txBody>
          <a:bodyPr vert="horz" wrap="none" lIns="135000" tIns="90000" rIns="135000" bIns="90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8" name="Straight Connector 7"/>
          <p:cNvSpPr/>
          <p:nvPr/>
        </p:nvSpPr>
        <p:spPr>
          <a:xfrm flipH="1">
            <a:off x="1416599" y="2286000"/>
            <a:ext cx="1039681" cy="0"/>
          </a:xfrm>
          <a:prstGeom prst="line">
            <a:avLst/>
          </a:prstGeom>
          <a:noFill/>
          <a:ln w="91440">
            <a:solidFill>
              <a:srgbClr val="0066CC"/>
            </a:solidFill>
            <a:prstDash val="solid"/>
            <a:tailEnd type="arrow"/>
          </a:ln>
        </p:spPr>
        <p:txBody>
          <a:bodyPr vert="horz" wrap="none" lIns="135000" tIns="90000" rIns="135000" bIns="90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9" name="TextBox 8"/>
          <p:cNvSpPr txBox="1"/>
          <p:nvPr/>
        </p:nvSpPr>
        <p:spPr>
          <a:xfrm>
            <a:off x="7994879" y="1844279"/>
            <a:ext cx="1782360"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Original content</a:t>
            </a:r>
          </a:p>
        </p:txBody>
      </p:sp>
      <p:sp>
        <p:nvSpPr>
          <p:cNvPr id="10" name="TextBox 9"/>
          <p:cNvSpPr txBox="1"/>
          <p:nvPr/>
        </p:nvSpPr>
        <p:spPr>
          <a:xfrm>
            <a:off x="295920" y="1811160"/>
            <a:ext cx="2049119"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Converted content</a:t>
            </a:r>
          </a:p>
        </p:txBody>
      </p:sp>
      <p:sp>
        <p:nvSpPr>
          <p:cNvPr id="11" name="Text Placeholder 10"/>
          <p:cNvSpPr txBox="1">
            <a:spLocks noGrp="1"/>
          </p:cNvSpPr>
          <p:nvPr>
            <p:ph type="body" idx="4294967295"/>
          </p:nvPr>
        </p:nvSpPr>
        <p:spPr>
          <a:xfrm>
            <a:off x="290160" y="3178080"/>
            <a:ext cx="9339480" cy="438480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buNone/>
            </a:pPr>
            <a:r>
              <a:rPr lang="en-US"/>
              <a:t>Support “</a:t>
            </a:r>
            <a:r>
              <a:rPr lang="en-US">
                <a:solidFill>
                  <a:srgbClr val="000000"/>
                </a:solidFill>
              </a:rPr>
              <a:t>convert:”</a:t>
            </a:r>
            <a:r>
              <a:rPr lang="en-US"/>
              <a:t> URLs:</a:t>
            </a:r>
          </a:p>
          <a:p>
            <a:pPr lvl="0">
              <a:buNone/>
            </a:pPr>
            <a:r>
              <a:rPr lang="en-US" sz="2800">
                <a:solidFill>
                  <a:srgbClr val="0000CC"/>
                </a:solidFill>
              </a:rPr>
              <a:t>convert:</a:t>
            </a:r>
            <a:r>
              <a:rPr lang="en-US" sz="2800">
                <a:solidFill>
                  <a:srgbClr val="000000"/>
                </a:solidFill>
              </a:rPr>
              <a:t>/</a:t>
            </a:r>
            <a:r>
              <a:rPr lang="en-US" sz="2800">
                <a:solidFill>
                  <a:srgbClr val="9900FF"/>
                </a:solidFill>
              </a:rPr>
              <a:t>pipelineStepN</a:t>
            </a:r>
            <a:r>
              <a:rPr lang="en-US" sz="2800">
                <a:solidFill>
                  <a:srgbClr val="FF3333"/>
                </a:solidFill>
              </a:rPr>
              <a:t>/.../pipelineStep1</a:t>
            </a:r>
            <a:r>
              <a:rPr lang="en-US" sz="2800">
                <a:solidFill>
                  <a:srgbClr val="000000"/>
                </a:solidFill>
              </a:rPr>
              <a:t>!/</a:t>
            </a:r>
            <a:r>
              <a:rPr lang="en-US" sz="2800">
                <a:solidFill>
                  <a:srgbClr val="009933"/>
                </a:solidFill>
              </a:rPr>
              <a:t>targetContentURL</a:t>
            </a:r>
          </a:p>
          <a:p>
            <a:pPr lvl="0">
              <a:buNone/>
            </a:pPr>
            <a:r>
              <a:rPr lang="en-US" sz="2800">
                <a:solidFill>
                  <a:srgbClr val="000000"/>
                </a:solidFill>
              </a:rPr>
              <a:t>Custom URL Handler which converts content via a pipeline of stages</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name="page15">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624960" y="251640"/>
            <a:ext cx="8943120" cy="1371599"/>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Processors pipeline – read/write</a:t>
            </a:r>
          </a:p>
        </p:txBody>
      </p:sp>
      <p:sp>
        <p:nvSpPr>
          <p:cNvPr id="3" name="Text Placeholder 2"/>
          <p:cNvSpPr txBox="1">
            <a:spLocks noGrp="1"/>
          </p:cNvSpPr>
          <p:nvPr>
            <p:ph type="body" idx="4294967295"/>
          </p:nvPr>
        </p:nvSpPr>
        <p:spPr>
          <a:xfrm>
            <a:off x="457200" y="1671839"/>
            <a:ext cx="9003960" cy="551628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a:t>A processor only converts one way</a:t>
            </a:r>
          </a:p>
          <a:p>
            <a:pPr lvl="0"/>
            <a:r>
              <a:rPr lang="en-US"/>
              <a:t>But a pipeline can also contain reversed processors which output content</a:t>
            </a:r>
          </a:p>
          <a:p>
            <a:pPr lvl="0"/>
            <a:endParaRPr lang="en-US"/>
          </a:p>
          <a:p>
            <a:pPr lvl="0"/>
            <a:endParaRPr lang="en-US"/>
          </a:p>
          <a:p>
            <a:pPr lvl="0"/>
            <a:endParaRPr lang="en-US"/>
          </a:p>
          <a:p>
            <a:pPr lvl="0"/>
            <a:r>
              <a:rPr lang="en-US"/>
              <a:t>So you can potentially edit content in one format and save in another</a:t>
            </a:r>
          </a:p>
          <a:p>
            <a:pPr lvl="0">
              <a:buNone/>
            </a:pPr>
            <a:r>
              <a:rPr lang="en-US" sz="2800">
                <a:solidFill>
                  <a:srgbClr val="0000CC"/>
                </a:solidFill>
              </a:rPr>
              <a:t>convert:</a:t>
            </a:r>
            <a:r>
              <a:rPr lang="en-US" sz="2800">
                <a:solidFill>
                  <a:srgbClr val="000000"/>
                </a:solidFill>
              </a:rPr>
              <a:t>/</a:t>
            </a:r>
            <a:r>
              <a:rPr lang="en-US" sz="2800">
                <a:solidFill>
                  <a:srgbClr val="0066FF"/>
                </a:solidFill>
              </a:rPr>
              <a:t>reversePipeline1</a:t>
            </a:r>
            <a:r>
              <a:rPr lang="en-US" sz="2800">
                <a:solidFill>
                  <a:srgbClr val="000000"/>
                </a:solidFill>
              </a:rPr>
              <a:t>/…/</a:t>
            </a:r>
            <a:r>
              <a:rPr lang="en-US" sz="2800">
                <a:solidFill>
                  <a:srgbClr val="FF6600"/>
                </a:solidFill>
              </a:rPr>
              <a:t>reversePipelineM/ </a:t>
            </a:r>
            <a:r>
              <a:rPr lang="en-US" sz="2800">
                <a:solidFill>
                  <a:srgbClr val="9900FF"/>
                </a:solidFill>
              </a:rPr>
              <a:t>pipelineStepN</a:t>
            </a:r>
            <a:r>
              <a:rPr lang="en-US" sz="2800">
                <a:solidFill>
                  <a:srgbClr val="000000"/>
                </a:solidFill>
              </a:rPr>
              <a:t>/.../</a:t>
            </a:r>
            <a:r>
              <a:rPr lang="en-US" sz="2800">
                <a:solidFill>
                  <a:srgbClr val="FF3333"/>
                </a:solidFill>
              </a:rPr>
              <a:t>pipelineStep1</a:t>
            </a:r>
            <a:r>
              <a:rPr lang="en-US" sz="2800">
                <a:solidFill>
                  <a:srgbClr val="000000"/>
                </a:solidFill>
              </a:rPr>
              <a:t>!/</a:t>
            </a:r>
            <a:r>
              <a:rPr lang="en-US" sz="2800">
                <a:solidFill>
                  <a:srgbClr val="009933"/>
                </a:solidFill>
              </a:rPr>
              <a:t>targetContentURL</a:t>
            </a:r>
          </a:p>
        </p:txBody>
      </p:sp>
      <p:sp>
        <p:nvSpPr>
          <p:cNvPr id="4" name="TextBox 3"/>
          <p:cNvSpPr txBox="1"/>
          <p:nvPr/>
        </p:nvSpPr>
        <p:spPr>
          <a:xfrm>
            <a:off x="6396839" y="3588480"/>
            <a:ext cx="459719"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solidFill>
                  <a:srgbClr val="FFFFFF"/>
                </a:solidFill>
                <a:latin typeface="Arial" pitchFamily="18"/>
                <a:ea typeface="Arial Unicode MS" pitchFamily="2"/>
                <a:cs typeface="Tahoma" pitchFamily="2"/>
              </a:rPr>
              <a:t>P1</a:t>
            </a:r>
          </a:p>
        </p:txBody>
      </p:sp>
      <p:sp>
        <p:nvSpPr>
          <p:cNvPr id="5" name="TextBox 4"/>
          <p:cNvSpPr txBox="1"/>
          <p:nvPr/>
        </p:nvSpPr>
        <p:spPr>
          <a:xfrm>
            <a:off x="5132880" y="3588840"/>
            <a:ext cx="459719"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solidFill>
                  <a:srgbClr val="FFFFFF"/>
                </a:solidFill>
                <a:latin typeface="Arial" pitchFamily="18"/>
                <a:ea typeface="Arial Unicode MS" pitchFamily="2"/>
                <a:cs typeface="Tahoma" pitchFamily="2"/>
              </a:rPr>
              <a:t>P2</a:t>
            </a:r>
          </a:p>
        </p:txBody>
      </p:sp>
      <p:sp>
        <p:nvSpPr>
          <p:cNvPr id="6" name="TextBox 5"/>
          <p:cNvSpPr txBox="1"/>
          <p:nvPr/>
        </p:nvSpPr>
        <p:spPr>
          <a:xfrm>
            <a:off x="3940919" y="3571200"/>
            <a:ext cx="459719"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solidFill>
                  <a:srgbClr val="FFFFFF"/>
                </a:solidFill>
                <a:latin typeface="Arial" pitchFamily="18"/>
                <a:ea typeface="Arial Unicode MS" pitchFamily="2"/>
                <a:cs typeface="Tahoma" pitchFamily="2"/>
              </a:rPr>
              <a:t>...</a:t>
            </a:r>
          </a:p>
        </p:txBody>
      </p:sp>
      <p:sp>
        <p:nvSpPr>
          <p:cNvPr id="7" name="TextBox 6"/>
          <p:cNvSpPr txBox="1"/>
          <p:nvPr/>
        </p:nvSpPr>
        <p:spPr>
          <a:xfrm>
            <a:off x="2730960" y="3526560"/>
            <a:ext cx="612000"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solidFill>
                  <a:srgbClr val="FFFFFF"/>
                </a:solidFill>
                <a:latin typeface="Arial" pitchFamily="18"/>
                <a:ea typeface="Arial Unicode MS" pitchFamily="2"/>
                <a:cs typeface="Tahoma" pitchFamily="2"/>
              </a:rPr>
              <a:t>P(n)</a:t>
            </a:r>
          </a:p>
        </p:txBody>
      </p:sp>
      <p:sp>
        <p:nvSpPr>
          <p:cNvPr id="8" name="Straight Connector 7"/>
          <p:cNvSpPr/>
          <p:nvPr/>
        </p:nvSpPr>
        <p:spPr>
          <a:xfrm flipH="1">
            <a:off x="7311240" y="3714120"/>
            <a:ext cx="806760" cy="8639"/>
          </a:xfrm>
          <a:prstGeom prst="line">
            <a:avLst/>
          </a:prstGeom>
          <a:noFill/>
          <a:ln w="91440">
            <a:solidFill>
              <a:srgbClr val="0066CC"/>
            </a:solidFill>
            <a:prstDash val="solid"/>
            <a:tailEnd type="arrow"/>
          </a:ln>
        </p:spPr>
        <p:txBody>
          <a:bodyPr vert="horz" wrap="none" lIns="135000" tIns="90000" rIns="135000" bIns="90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9" name="Straight Connector 8"/>
          <p:cNvSpPr/>
          <p:nvPr/>
        </p:nvSpPr>
        <p:spPr>
          <a:xfrm flipH="1">
            <a:off x="1251359" y="3767760"/>
            <a:ext cx="1039680" cy="0"/>
          </a:xfrm>
          <a:prstGeom prst="line">
            <a:avLst/>
          </a:prstGeom>
          <a:noFill/>
          <a:ln w="91440">
            <a:solidFill>
              <a:srgbClr val="0066CC"/>
            </a:solidFill>
            <a:prstDash val="solid"/>
            <a:tailEnd type="arrow"/>
          </a:ln>
        </p:spPr>
        <p:txBody>
          <a:bodyPr vert="horz" wrap="none" lIns="135000" tIns="90000" rIns="135000" bIns="90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10" name="TextBox 9"/>
          <p:cNvSpPr txBox="1"/>
          <p:nvPr/>
        </p:nvSpPr>
        <p:spPr>
          <a:xfrm>
            <a:off x="2721600" y="4365720"/>
            <a:ext cx="625680"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solidFill>
                  <a:srgbClr val="FFFFFF"/>
                </a:solidFill>
                <a:latin typeface="Arial" pitchFamily="18"/>
                <a:ea typeface="Arial Unicode MS" pitchFamily="2"/>
                <a:cs typeface="Tahoma" pitchFamily="2"/>
              </a:rPr>
              <a:t>RP1</a:t>
            </a:r>
          </a:p>
        </p:txBody>
      </p:sp>
      <p:sp>
        <p:nvSpPr>
          <p:cNvPr id="11" name="TextBox 10"/>
          <p:cNvSpPr txBox="1"/>
          <p:nvPr/>
        </p:nvSpPr>
        <p:spPr>
          <a:xfrm>
            <a:off x="3960720" y="4328640"/>
            <a:ext cx="625680"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solidFill>
                  <a:srgbClr val="FFFFFF"/>
                </a:solidFill>
                <a:latin typeface="Arial" pitchFamily="18"/>
                <a:ea typeface="Arial Unicode MS" pitchFamily="2"/>
                <a:cs typeface="Tahoma" pitchFamily="2"/>
              </a:rPr>
              <a:t>RP2</a:t>
            </a:r>
          </a:p>
        </p:txBody>
      </p:sp>
      <p:sp>
        <p:nvSpPr>
          <p:cNvPr id="12" name="TextBox 11"/>
          <p:cNvSpPr txBox="1"/>
          <p:nvPr/>
        </p:nvSpPr>
        <p:spPr>
          <a:xfrm>
            <a:off x="5143679" y="4341240"/>
            <a:ext cx="624240"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solidFill>
                  <a:srgbClr val="FFFFFF"/>
                </a:solidFill>
                <a:latin typeface="Arial" pitchFamily="18"/>
                <a:ea typeface="Arial Unicode MS" pitchFamily="2"/>
                <a:cs typeface="Tahoma" pitchFamily="2"/>
              </a:rPr>
              <a:t>...</a:t>
            </a:r>
          </a:p>
        </p:txBody>
      </p:sp>
      <p:sp>
        <p:nvSpPr>
          <p:cNvPr id="13" name="TextBox 12"/>
          <p:cNvSpPr txBox="1"/>
          <p:nvPr/>
        </p:nvSpPr>
        <p:spPr>
          <a:xfrm>
            <a:off x="6210360" y="4327920"/>
            <a:ext cx="840599"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solidFill>
                  <a:srgbClr val="FFFFFF"/>
                </a:solidFill>
                <a:latin typeface="Arial" pitchFamily="18"/>
                <a:ea typeface="Arial Unicode MS" pitchFamily="2"/>
                <a:cs typeface="Tahoma" pitchFamily="2"/>
              </a:rPr>
              <a:t>RP(m)</a:t>
            </a:r>
          </a:p>
        </p:txBody>
      </p:sp>
      <p:sp>
        <p:nvSpPr>
          <p:cNvPr id="14" name="Straight Connector 13"/>
          <p:cNvSpPr/>
          <p:nvPr/>
        </p:nvSpPr>
        <p:spPr>
          <a:xfrm>
            <a:off x="7304039" y="4558320"/>
            <a:ext cx="806761" cy="8640"/>
          </a:xfrm>
          <a:prstGeom prst="line">
            <a:avLst/>
          </a:prstGeom>
          <a:noFill/>
          <a:ln w="91440">
            <a:solidFill>
              <a:srgbClr val="0066CC"/>
            </a:solidFill>
            <a:prstDash val="solid"/>
            <a:tailEnd type="arrow"/>
          </a:ln>
        </p:spPr>
        <p:txBody>
          <a:bodyPr vert="horz" wrap="none" lIns="135000" tIns="90000" rIns="135000" bIns="90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15" name="Straight Connector 14"/>
          <p:cNvSpPr/>
          <p:nvPr/>
        </p:nvSpPr>
        <p:spPr>
          <a:xfrm>
            <a:off x="1446480" y="4596120"/>
            <a:ext cx="806760" cy="8639"/>
          </a:xfrm>
          <a:prstGeom prst="line">
            <a:avLst/>
          </a:prstGeom>
          <a:noFill/>
          <a:ln w="91440">
            <a:solidFill>
              <a:srgbClr val="0066CC"/>
            </a:solidFill>
            <a:prstDash val="solid"/>
            <a:tailEnd type="arrow"/>
          </a:ln>
        </p:spPr>
        <p:txBody>
          <a:bodyPr vert="horz" wrap="none" lIns="135000" tIns="90000" rIns="135000" bIns="90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pic>
        <p:nvPicPr>
          <p:cNvPr id="16" name=""/>
          <p:cNvPicPr>
            <a:picLocks noChangeAspect="1"/>
          </p:cNvPicPr>
          <p:nvPr/>
        </p:nvPicPr>
        <p:blipFill>
          <a:blip r:embed="rId3">
            <a:lum/>
            <a:alphaModFix/>
          </a:blip>
          <a:srcRect/>
          <a:stretch>
            <a:fillRect/>
          </a:stretch>
        </p:blipFill>
        <p:spPr>
          <a:xfrm>
            <a:off x="8495640" y="5270400"/>
            <a:ext cx="1023119" cy="1229399"/>
          </a:xfrm>
          <a:prstGeom prst="rect">
            <a:avLst/>
          </a:prstGeom>
          <a:noFill/>
          <a:ln>
            <a:noFill/>
          </a:ln>
        </p:spPr>
      </p:pic>
      <p:sp>
        <p:nvSpPr>
          <p:cNvPr id="17" name="TextBox 16"/>
          <p:cNvSpPr txBox="1"/>
          <p:nvPr/>
        </p:nvSpPr>
        <p:spPr>
          <a:xfrm>
            <a:off x="7908479" y="3981240"/>
            <a:ext cx="1197359"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Target file</a:t>
            </a:r>
          </a:p>
        </p:txBody>
      </p:sp>
      <p:sp>
        <p:nvSpPr>
          <p:cNvPr id="18" name="TextBox 17"/>
          <p:cNvSpPr txBox="1"/>
          <p:nvPr/>
        </p:nvSpPr>
        <p:spPr>
          <a:xfrm>
            <a:off x="1020599" y="4008959"/>
            <a:ext cx="1185120"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Edited file</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name="page16">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625320"/>
            <a:ext cx="9071640" cy="1262160"/>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Implemented processors</a:t>
            </a:r>
          </a:p>
        </p:txBody>
      </p:sp>
      <p:sp>
        <p:nvSpPr>
          <p:cNvPr id="3" name="Text Placeholder 2"/>
          <p:cNvSpPr txBox="1">
            <a:spLocks noGrp="1"/>
          </p:cNvSpPr>
          <p:nvPr>
            <p:ph type="body" idx="4294967295"/>
          </p:nvPr>
        </p:nvSpPr>
        <p:spPr>
          <a:xfrm>
            <a:off x="506159" y="1950480"/>
            <a:ext cx="9003960" cy="518220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a:t>Excel to XML</a:t>
            </a:r>
          </a:p>
          <a:p>
            <a:pPr lvl="0"/>
            <a:r>
              <a:rPr lang="en-US"/>
              <a:t>JSON to XML</a:t>
            </a:r>
          </a:p>
          <a:p>
            <a:pPr lvl="0"/>
            <a:r>
              <a:rPr lang="en-US"/>
              <a:t>HTML to XHTML</a:t>
            </a:r>
          </a:p>
          <a:p>
            <a:pPr lvl="0"/>
            <a:r>
              <a:rPr lang="en-US"/>
              <a:t>XSLT/XQuery</a:t>
            </a:r>
          </a:p>
          <a:p>
            <a:pPr lvl="0"/>
            <a:r>
              <a:rPr lang="en-US"/>
              <a:t>Javascript</a:t>
            </a:r>
          </a:p>
          <a:p>
            <a:pPr lvl="0"/>
            <a:r>
              <a:rPr lang="en-US"/>
              <a:t>Java</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name="page17">
    <p:spTree>
      <p:nvGrpSpPr>
        <p:cNvPr id="1" name=""/>
        <p:cNvGrpSpPr/>
        <p:nvPr/>
      </p:nvGrpSpPr>
      <p:grpSpPr>
        <a:xfrm>
          <a:off x="0" y="0"/>
          <a:ext cx="0" cy="0"/>
          <a:chOff x="0" y="0"/>
          <a:chExt cx="0" cy="0"/>
        </a:xfrm>
      </p:grpSpPr>
      <p:sp>
        <p:nvSpPr>
          <p:cNvPr id="2" name="Rectangle 1"/>
          <p:cNvSpPr/>
          <p:nvPr/>
        </p:nvSpPr>
        <p:spPr>
          <a:xfrm>
            <a:off x="5183640" y="2584440"/>
            <a:ext cx="3090240" cy="401400"/>
          </a:xfrm>
          <a:prstGeom prst="rect">
            <a:avLst/>
          </a:prstGeom>
          <a:solidFill>
            <a:srgbClr val="CFE7F5">
              <a:alpha val="50000"/>
            </a:srgbClr>
          </a:solidFill>
          <a:ln w="0">
            <a:solidFill>
              <a:srgbClr val="000000"/>
            </a:solidFill>
            <a:prstDash val="solid"/>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3" name="Title 2"/>
          <p:cNvSpPr txBox="1">
            <a:spLocks noGrp="1"/>
          </p:cNvSpPr>
          <p:nvPr>
            <p:ph type="title" idx="4294967295"/>
          </p:nvPr>
        </p:nvSpPr>
        <p:spPr>
          <a:xfrm>
            <a:off x="503999" y="625320"/>
            <a:ext cx="9071640" cy="1262160"/>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URL Syntax Example</a:t>
            </a:r>
          </a:p>
        </p:txBody>
      </p:sp>
      <p:sp>
        <p:nvSpPr>
          <p:cNvPr id="4" name="Text Placeholder 3"/>
          <p:cNvSpPr txBox="1">
            <a:spLocks noGrp="1"/>
          </p:cNvSpPr>
          <p:nvPr>
            <p:ph type="body" idx="4294967295"/>
          </p:nvPr>
        </p:nvSpPr>
        <p:spPr>
          <a:xfrm>
            <a:off x="-142920" y="3202920"/>
            <a:ext cx="9761760" cy="44712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buNone/>
            </a:pPr>
            <a:r>
              <a:rPr lang="en-US" sz="2400">
                <a:solidFill>
                  <a:srgbClr val="000000"/>
                </a:solidFill>
              </a:rPr>
              <a:t>Define aliases in XML Catalog:</a:t>
            </a:r>
          </a:p>
        </p:txBody>
      </p:sp>
      <p:grpSp>
        <p:nvGrpSpPr>
          <p:cNvPr id="5" name="Group 4"/>
          <p:cNvGrpSpPr/>
          <p:nvPr/>
        </p:nvGrpSpPr>
        <p:grpSpPr>
          <a:xfrm>
            <a:off x="526680" y="2152080"/>
            <a:ext cx="8856360" cy="835200"/>
            <a:chOff x="526680" y="2152080"/>
            <a:chExt cx="8856360" cy="835200"/>
          </a:xfrm>
        </p:grpSpPr>
        <p:sp>
          <p:nvSpPr>
            <p:cNvPr id="6" name="Rectangle 5"/>
            <p:cNvSpPr/>
            <p:nvPr/>
          </p:nvSpPr>
          <p:spPr>
            <a:xfrm>
              <a:off x="527040" y="2584440"/>
              <a:ext cx="4656600" cy="402840"/>
            </a:xfrm>
            <a:prstGeom prst="rect">
              <a:avLst/>
            </a:prstGeom>
            <a:solidFill>
              <a:srgbClr val="FFFFCC">
                <a:alpha val="50000"/>
              </a:srgbClr>
            </a:solidFill>
            <a:ln w="0">
              <a:solidFill>
                <a:srgbClr val="000000"/>
              </a:solidFill>
              <a:prstDash val="solid"/>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7" name="Rectangle 6"/>
            <p:cNvSpPr/>
            <p:nvPr/>
          </p:nvSpPr>
          <p:spPr>
            <a:xfrm>
              <a:off x="526680" y="2152080"/>
              <a:ext cx="8764920" cy="402840"/>
            </a:xfrm>
            <a:prstGeom prst="rect">
              <a:avLst/>
            </a:prstGeom>
            <a:solidFill>
              <a:srgbClr val="FFFFCC">
                <a:alpha val="50000"/>
              </a:srgbClr>
            </a:solidFill>
            <a:ln w="0">
              <a:solidFill>
                <a:srgbClr val="000000"/>
              </a:solidFill>
              <a:prstDash val="solid"/>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8" name="TextBox 7"/>
            <p:cNvSpPr txBox="1"/>
            <p:nvPr/>
          </p:nvSpPr>
          <p:spPr>
            <a:xfrm>
              <a:off x="562680" y="2152080"/>
              <a:ext cx="8820360" cy="793440"/>
            </a:xfrm>
            <a:prstGeom prst="rect">
              <a:avLst/>
            </a:prstGeom>
            <a:noFill/>
            <a:ln>
              <a:noFill/>
            </a:ln>
          </p:spPr>
          <p:txBody>
            <a:bodyPr lIns="0" tIns="0" rIns="0" bIns="0"/>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rtl="0" hangingPunct="0">
                <a:buNone/>
                <a:tabLst/>
              </a:pPr>
              <a:r>
                <a:rPr lang="en-US" sz="2800" b="0" i="0" u="none" strike="noStrike" kern="1200">
                  <a:ln>
                    <a:noFill/>
                  </a:ln>
                  <a:solidFill>
                    <a:srgbClr val="0000CC"/>
                  </a:solidFill>
                  <a:latin typeface="Arial" pitchFamily="18"/>
                  <a:ea typeface="Arial Unicode MS" pitchFamily="2"/>
                  <a:cs typeface="Tahoma" pitchFamily="2"/>
                </a:rPr>
                <a:t>convert:</a:t>
              </a:r>
              <a:r>
                <a:rPr lang="en-US" sz="2800" b="0" i="0" u="none" strike="noStrike" kern="1200">
                  <a:ln>
                    <a:noFill/>
                  </a:ln>
                  <a:solidFill>
                    <a:srgbClr val="000000"/>
                  </a:solidFill>
                  <a:latin typeface="Arial" pitchFamily="18"/>
                  <a:ea typeface="Arial Unicode MS" pitchFamily="2"/>
                  <a:cs typeface="Tahoma" pitchFamily="2"/>
                </a:rPr>
                <a:t>/</a:t>
              </a:r>
              <a:r>
                <a:rPr lang="en-US" sz="2800" b="0" i="0" u="none" strike="noStrike" kern="1200">
                  <a:ln>
                    <a:noFill/>
                  </a:ln>
                  <a:solidFill>
                    <a:srgbClr val="9900FF"/>
                  </a:solidFill>
                  <a:latin typeface="Arial" pitchFamily="18"/>
                  <a:ea typeface="Arial Unicode MS" pitchFamily="2"/>
                  <a:cs typeface="Tahoma" pitchFamily="2"/>
                </a:rPr>
                <a:t>processor=xslt;ss=/path/to/excel2d.xsl</a:t>
              </a:r>
              <a:r>
                <a:rPr lang="en-US" sz="2800" b="0" i="0" u="none" strike="noStrike" kern="1200">
                  <a:ln>
                    <a:noFill/>
                  </a:ln>
                  <a:solidFill>
                    <a:srgbClr val="FF3333"/>
                  </a:solidFill>
                  <a:latin typeface="Arial" pitchFamily="18"/>
                  <a:ea typeface="Arial Unicode MS" pitchFamily="2"/>
                  <a:cs typeface="Tahoma" pitchFamily="2"/>
                </a:rPr>
                <a:t>/ processor=excel;sn=sample</a:t>
              </a:r>
              <a:r>
                <a:rPr lang="en-US" sz="2800" b="0" i="0" u="none" strike="noStrike" kern="1200">
                  <a:ln>
                    <a:noFill/>
                  </a:ln>
                  <a:solidFill>
                    <a:srgbClr val="000000"/>
                  </a:solidFill>
                  <a:latin typeface="Arial" pitchFamily="18"/>
                  <a:ea typeface="Arial Unicode MS" pitchFamily="2"/>
                  <a:cs typeface="Tahoma" pitchFamily="2"/>
                </a:rPr>
                <a:t>!/</a:t>
              </a:r>
              <a:r>
                <a:rPr lang="en-US" sz="2800" b="0" i="0" u="none" strike="noStrike" kern="1200">
                  <a:ln>
                    <a:noFill/>
                  </a:ln>
                  <a:solidFill>
                    <a:srgbClr val="009933"/>
                  </a:solidFill>
                  <a:latin typeface="Arial" pitchFamily="18"/>
                  <a:ea typeface="Arial Unicode MS" pitchFamily="2"/>
                  <a:cs typeface="Tahoma" pitchFamily="2"/>
                </a:rPr>
                <a:t>path/to/sample.xls</a:t>
              </a:r>
            </a:p>
          </p:txBody>
        </p:sp>
      </p:grpSp>
      <p:grpSp>
        <p:nvGrpSpPr>
          <p:cNvPr id="9" name="Group 8"/>
          <p:cNvGrpSpPr/>
          <p:nvPr/>
        </p:nvGrpSpPr>
        <p:grpSpPr>
          <a:xfrm>
            <a:off x="646200" y="6356160"/>
            <a:ext cx="5401080" cy="525960"/>
            <a:chOff x="646200" y="6356160"/>
            <a:chExt cx="5401080" cy="525960"/>
          </a:xfrm>
        </p:grpSpPr>
        <p:sp>
          <p:nvSpPr>
            <p:cNvPr id="10" name="Rectangle 9"/>
            <p:cNvSpPr/>
            <p:nvPr/>
          </p:nvSpPr>
          <p:spPr>
            <a:xfrm>
              <a:off x="646200" y="6356160"/>
              <a:ext cx="1793160" cy="402840"/>
            </a:xfrm>
            <a:prstGeom prst="rect">
              <a:avLst/>
            </a:prstGeom>
            <a:solidFill>
              <a:srgbClr val="FFFFCC">
                <a:alpha val="50000"/>
              </a:srgbClr>
            </a:solidFill>
            <a:ln w="0">
              <a:solidFill>
                <a:srgbClr val="000000"/>
              </a:solidFill>
              <a:prstDash val="solid"/>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11" name="TextBox 10"/>
            <p:cNvSpPr txBox="1"/>
            <p:nvPr/>
          </p:nvSpPr>
          <p:spPr>
            <a:xfrm>
              <a:off x="647280" y="6365880"/>
              <a:ext cx="5400000" cy="516240"/>
            </a:xfrm>
            <a:prstGeom prst="rect">
              <a:avLst/>
            </a:prstGeom>
            <a:noFill/>
            <a:ln>
              <a:noFill/>
            </a:ln>
          </p:spPr>
          <p:txBody>
            <a:bodyPr lIns="0" tIns="0" rIns="0" bIns="0"/>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rtl="0" hangingPunct="0">
                <a:buNone/>
                <a:tabLst/>
              </a:pPr>
              <a:r>
                <a:rPr lang="en-US" sz="2800" b="0" i="0" u="none" strike="noStrike" kern="1200">
                  <a:ln>
                    <a:noFill/>
                  </a:ln>
                  <a:solidFill>
                    <a:srgbClr val="0000CC"/>
                  </a:solidFill>
                  <a:latin typeface="Arial" pitchFamily="18"/>
                  <a:ea typeface="Arial Unicode MS" pitchFamily="2"/>
                  <a:cs typeface="Tahoma" pitchFamily="2"/>
                </a:rPr>
                <a:t>excel2dita:</a:t>
              </a:r>
              <a:r>
                <a:rPr lang="en-US" sz="2800" b="0" i="0" u="none" strike="noStrike" kern="1200">
                  <a:ln>
                    <a:noFill/>
                  </a:ln>
                  <a:solidFill>
                    <a:srgbClr val="000000"/>
                  </a:solidFill>
                  <a:latin typeface="Arial" pitchFamily="18"/>
                  <a:ea typeface="Arial Unicode MS" pitchFamily="2"/>
                  <a:cs typeface="Tahoma" pitchFamily="2"/>
                </a:rPr>
                <a:t>/</a:t>
              </a:r>
              <a:r>
                <a:rPr lang="en-US" sz="2800" b="0" i="0" u="none" strike="noStrike" kern="1200">
                  <a:ln>
                    <a:noFill/>
                  </a:ln>
                  <a:solidFill>
                    <a:srgbClr val="009933"/>
                  </a:solidFill>
                  <a:latin typeface="Arial" pitchFamily="18"/>
                  <a:ea typeface="Arial Unicode MS" pitchFamily="2"/>
                  <a:cs typeface="Tahoma" pitchFamily="2"/>
                </a:rPr>
                <a:t>urn:files:sample.xls</a:t>
              </a:r>
            </a:p>
          </p:txBody>
        </p:sp>
      </p:grpSp>
      <p:grpSp>
        <p:nvGrpSpPr>
          <p:cNvPr id="12" name="Group 11"/>
          <p:cNvGrpSpPr/>
          <p:nvPr/>
        </p:nvGrpSpPr>
        <p:grpSpPr>
          <a:xfrm>
            <a:off x="595800" y="4525560"/>
            <a:ext cx="7797960" cy="693360"/>
            <a:chOff x="595800" y="4525560"/>
            <a:chExt cx="7797960" cy="693360"/>
          </a:xfrm>
        </p:grpSpPr>
        <p:sp>
          <p:nvSpPr>
            <p:cNvPr id="13" name="TextBox 12"/>
            <p:cNvSpPr txBox="1"/>
            <p:nvPr/>
          </p:nvSpPr>
          <p:spPr>
            <a:xfrm>
              <a:off x="595800" y="4872240"/>
              <a:ext cx="7797960" cy="34668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pPr>
              <a:r>
                <a:rPr lang="en-US" sz="1600" b="0" i="0" u="none" strike="noStrike" kern="1200">
                  <a:ln>
                    <a:noFill/>
                  </a:ln>
                  <a:solidFill>
                    <a:srgbClr val="000096"/>
                  </a:solidFill>
                  <a:latin typeface="Arial" pitchFamily="18"/>
                  <a:ea typeface="Arial Unicode MS" pitchFamily="2"/>
                  <a:cs typeface="Tahoma" pitchFamily="2"/>
                </a:rPr>
                <a:t>&lt;rewriteURI</a:t>
              </a:r>
              <a:r>
                <a:rPr lang="en-US" sz="1600" b="0" i="0" u="none" strike="noStrike" kern="1200">
                  <a:ln>
                    <a:noFill/>
                  </a:ln>
                  <a:solidFill>
                    <a:srgbClr val="F5844C"/>
                  </a:solidFill>
                  <a:latin typeface="Arial" pitchFamily="18"/>
                  <a:ea typeface="Arial Unicode MS" pitchFamily="2"/>
                  <a:cs typeface="Tahoma" pitchFamily="2"/>
                </a:rPr>
                <a:t> uriStartString</a:t>
              </a:r>
              <a:r>
                <a:rPr lang="en-US" sz="1600" b="0" i="0" u="none" strike="noStrike" kern="1200">
                  <a:ln>
                    <a:noFill/>
                  </a:ln>
                  <a:solidFill>
                    <a:srgbClr val="FF8040"/>
                  </a:solidFill>
                  <a:latin typeface="Arial" pitchFamily="18"/>
                  <a:ea typeface="Arial Unicode MS" pitchFamily="2"/>
                  <a:cs typeface="Tahoma" pitchFamily="2"/>
                </a:rPr>
                <a:t>=</a:t>
              </a:r>
              <a:r>
                <a:rPr lang="en-US" sz="1600" b="0" i="0" u="none" strike="noStrike" kern="1200">
                  <a:ln>
                    <a:noFill/>
                  </a:ln>
                  <a:solidFill>
                    <a:srgbClr val="993300"/>
                  </a:solidFill>
                  <a:latin typeface="Arial" pitchFamily="18"/>
                  <a:ea typeface="Arial Unicode MS" pitchFamily="2"/>
                  <a:cs typeface="Tahoma" pitchFamily="2"/>
                </a:rPr>
                <a:t>"urn:processors:"</a:t>
              </a:r>
              <a:r>
                <a:rPr lang="en-US" sz="1600" b="0" i="0" u="none" strike="noStrike" kern="1200">
                  <a:ln>
                    <a:noFill/>
                  </a:ln>
                  <a:solidFill>
                    <a:srgbClr val="F5844C"/>
                  </a:solidFill>
                  <a:latin typeface="Arial" pitchFamily="18"/>
                  <a:ea typeface="Arial Unicode MS" pitchFamily="2"/>
                  <a:cs typeface="Tahoma" pitchFamily="2"/>
                </a:rPr>
                <a:t> rewritePrefix</a:t>
              </a:r>
              <a:r>
                <a:rPr lang="en-US" sz="1600" b="0" i="0" u="none" strike="noStrike" kern="1200">
                  <a:ln>
                    <a:noFill/>
                  </a:ln>
                  <a:solidFill>
                    <a:srgbClr val="FF8040"/>
                  </a:solidFill>
                  <a:latin typeface="Arial" pitchFamily="18"/>
                  <a:ea typeface="Arial Unicode MS" pitchFamily="2"/>
                  <a:cs typeface="Tahoma" pitchFamily="2"/>
                </a:rPr>
                <a:t>=</a:t>
              </a:r>
              <a:r>
                <a:rPr lang="en-US" sz="1600" b="0" i="0" u="none" strike="noStrike" kern="1200">
                  <a:ln>
                    <a:noFill/>
                  </a:ln>
                  <a:solidFill>
                    <a:srgbClr val="993300"/>
                  </a:solidFill>
                  <a:latin typeface="Arial" pitchFamily="18"/>
                  <a:ea typeface="Arial Unicode MS" pitchFamily="2"/>
                  <a:cs typeface="Tahoma" pitchFamily="2"/>
                </a:rPr>
                <a:t>"processors/"</a:t>
              </a:r>
              <a:r>
                <a:rPr lang="en-US" sz="1600" b="0" i="0" u="none" strike="noStrike" kern="1200">
                  <a:ln>
                    <a:noFill/>
                  </a:ln>
                  <a:solidFill>
                    <a:srgbClr val="000096"/>
                  </a:solidFill>
                  <a:latin typeface="Arial" pitchFamily="18"/>
                  <a:ea typeface="Arial Unicode MS" pitchFamily="2"/>
                  <a:cs typeface="Tahoma" pitchFamily="2"/>
                </a:rPr>
                <a:t>/&gt;</a:t>
              </a:r>
            </a:p>
          </p:txBody>
        </p:sp>
        <p:sp>
          <p:nvSpPr>
            <p:cNvPr id="14" name="TextBox 13"/>
            <p:cNvSpPr txBox="1"/>
            <p:nvPr/>
          </p:nvSpPr>
          <p:spPr>
            <a:xfrm>
              <a:off x="595800" y="4525560"/>
              <a:ext cx="6845400" cy="34668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pPr>
              <a:r>
                <a:rPr lang="en-US" sz="1600" b="0" i="0" u="none" strike="noStrike" kern="1200">
                  <a:ln>
                    <a:noFill/>
                  </a:ln>
                  <a:solidFill>
                    <a:srgbClr val="000096"/>
                  </a:solidFill>
                  <a:latin typeface="Arial" pitchFamily="18"/>
                  <a:ea typeface="Arial Unicode MS" pitchFamily="2"/>
                  <a:cs typeface="Tahoma" pitchFamily="2"/>
                </a:rPr>
                <a:t>&lt;rewriteURI</a:t>
              </a:r>
              <a:r>
                <a:rPr lang="en-US" sz="1600" b="0" i="0" u="none" strike="noStrike" kern="1200">
                  <a:ln>
                    <a:noFill/>
                  </a:ln>
                  <a:solidFill>
                    <a:srgbClr val="F5844C"/>
                  </a:solidFill>
                  <a:latin typeface="Arial" pitchFamily="18"/>
                  <a:ea typeface="Arial Unicode MS" pitchFamily="2"/>
                  <a:cs typeface="Tahoma" pitchFamily="2"/>
                </a:rPr>
                <a:t> uriStartString</a:t>
              </a:r>
              <a:r>
                <a:rPr lang="en-US" sz="1600" b="0" i="0" u="none" strike="noStrike" kern="1200">
                  <a:ln>
                    <a:noFill/>
                  </a:ln>
                  <a:solidFill>
                    <a:srgbClr val="FF8040"/>
                  </a:solidFill>
                  <a:latin typeface="Arial" pitchFamily="18"/>
                  <a:ea typeface="Arial Unicode MS" pitchFamily="2"/>
                  <a:cs typeface="Tahoma" pitchFamily="2"/>
                </a:rPr>
                <a:t>=</a:t>
              </a:r>
              <a:r>
                <a:rPr lang="en-US" sz="1600" b="0" i="0" u="none" strike="noStrike" kern="1200">
                  <a:ln>
                    <a:noFill/>
                  </a:ln>
                  <a:solidFill>
                    <a:srgbClr val="993300"/>
                  </a:solidFill>
                  <a:latin typeface="Arial" pitchFamily="18"/>
                  <a:ea typeface="Arial Unicode MS" pitchFamily="2"/>
                  <a:cs typeface="Tahoma" pitchFamily="2"/>
                </a:rPr>
                <a:t>"urn:files:"</a:t>
              </a:r>
              <a:r>
                <a:rPr lang="en-US" sz="1600" b="0" i="0" u="none" strike="noStrike" kern="1200">
                  <a:ln>
                    <a:noFill/>
                  </a:ln>
                  <a:solidFill>
                    <a:srgbClr val="F5844C"/>
                  </a:solidFill>
                  <a:latin typeface="Arial" pitchFamily="18"/>
                  <a:ea typeface="Arial Unicode MS" pitchFamily="2"/>
                  <a:cs typeface="Tahoma" pitchFamily="2"/>
                </a:rPr>
                <a:t> rewritePrefix</a:t>
              </a:r>
              <a:r>
                <a:rPr lang="en-US" sz="1600" b="0" i="0" u="none" strike="noStrike" kern="1200">
                  <a:ln>
                    <a:noFill/>
                  </a:ln>
                  <a:solidFill>
                    <a:srgbClr val="FF8040"/>
                  </a:solidFill>
                  <a:latin typeface="Arial" pitchFamily="18"/>
                  <a:ea typeface="Arial Unicode MS" pitchFamily="2"/>
                  <a:cs typeface="Tahoma" pitchFamily="2"/>
                </a:rPr>
                <a:t>=</a:t>
              </a:r>
              <a:r>
                <a:rPr lang="en-US" sz="1600" b="0" i="0" u="none" strike="noStrike" kern="1200">
                  <a:ln>
                    <a:noFill/>
                  </a:ln>
                  <a:solidFill>
                    <a:srgbClr val="993300"/>
                  </a:solidFill>
                  <a:latin typeface="Arial" pitchFamily="18"/>
                  <a:ea typeface="Arial Unicode MS" pitchFamily="2"/>
                  <a:cs typeface="Tahoma" pitchFamily="2"/>
                </a:rPr>
                <a:t>"resources/"</a:t>
              </a:r>
              <a:r>
                <a:rPr lang="en-US" sz="1600" b="0" i="0" u="none" strike="noStrike" kern="1200">
                  <a:ln>
                    <a:noFill/>
                  </a:ln>
                  <a:solidFill>
                    <a:srgbClr val="000096"/>
                  </a:solidFill>
                  <a:latin typeface="Arial" pitchFamily="18"/>
                  <a:ea typeface="Arial Unicode MS" pitchFamily="2"/>
                  <a:cs typeface="Tahoma" pitchFamily="2"/>
                </a:rPr>
                <a:t>/&gt;</a:t>
              </a:r>
            </a:p>
          </p:txBody>
        </p:sp>
      </p:grpSp>
      <p:sp>
        <p:nvSpPr>
          <p:cNvPr id="15" name="TextBox 14"/>
          <p:cNvSpPr txBox="1"/>
          <p:nvPr/>
        </p:nvSpPr>
        <p:spPr>
          <a:xfrm>
            <a:off x="274680" y="5649840"/>
            <a:ext cx="5745240" cy="44640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2200" b="0" i="0" u="none" strike="noStrike" kern="1200">
                <a:ln>
                  <a:noFill/>
                </a:ln>
                <a:latin typeface="Arial" pitchFamily="18"/>
                <a:ea typeface="Arial Unicode MS" pitchFamily="2"/>
                <a:cs typeface="Tahoma" pitchFamily="2"/>
              </a:rPr>
              <a:t>Final URL Form:</a:t>
            </a:r>
          </a:p>
        </p:txBody>
      </p:sp>
      <p:sp>
        <p:nvSpPr>
          <p:cNvPr id="16" name="TextBox 15"/>
          <p:cNvSpPr txBox="1"/>
          <p:nvPr/>
        </p:nvSpPr>
        <p:spPr>
          <a:xfrm>
            <a:off x="600480" y="3691080"/>
            <a:ext cx="9276840" cy="56880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pPr>
            <a:r>
              <a:rPr lang="en-US" sz="1600" b="0" i="0" u="none" strike="noStrike" kern="1200">
                <a:ln>
                  <a:noFill/>
                </a:ln>
                <a:solidFill>
                  <a:srgbClr val="000096"/>
                </a:solidFill>
                <a:latin typeface="Arial" pitchFamily="18"/>
                <a:ea typeface="Arial Unicode MS" pitchFamily="2"/>
                <a:cs typeface="Tahoma" pitchFamily="2"/>
              </a:rPr>
              <a:t>&lt;rewriteURI</a:t>
            </a:r>
            <a:r>
              <a:rPr lang="en-US" sz="1600" b="0" i="0" u="none" strike="noStrike" kern="1200">
                <a:ln>
                  <a:noFill/>
                </a:ln>
                <a:solidFill>
                  <a:srgbClr val="F5844C"/>
                </a:solidFill>
                <a:latin typeface="Arial" pitchFamily="18"/>
                <a:ea typeface="Arial Unicode MS" pitchFamily="2"/>
                <a:cs typeface="Tahoma" pitchFamily="2"/>
              </a:rPr>
              <a:t> uriStartString</a:t>
            </a:r>
            <a:r>
              <a:rPr lang="en-US" sz="1600" b="0" i="0" u="none" strike="noStrike" kern="1200">
                <a:ln>
                  <a:noFill/>
                </a:ln>
                <a:solidFill>
                  <a:srgbClr val="FF8040"/>
                </a:solidFill>
                <a:latin typeface="Arial" pitchFamily="18"/>
                <a:ea typeface="Arial Unicode MS" pitchFamily="2"/>
                <a:cs typeface="Tahoma" pitchFamily="2"/>
              </a:rPr>
              <a:t>=</a:t>
            </a:r>
            <a:r>
              <a:rPr lang="en-US" sz="1600" b="0" i="0" u="none" strike="noStrike" kern="1200">
                <a:ln>
                  <a:noFill/>
                </a:ln>
                <a:solidFill>
                  <a:srgbClr val="993300"/>
                </a:solidFill>
                <a:latin typeface="Arial" pitchFamily="18"/>
                <a:ea typeface="Arial Unicode MS" pitchFamily="2"/>
                <a:cs typeface="Tahoma" pitchFamily="2"/>
              </a:rPr>
              <a:t>"excel2dita:/"</a:t>
            </a:r>
            <a:r>
              <a:rPr lang="en-US" sz="1600" b="0" i="0" u="none" strike="noStrike" kern="1200">
                <a:ln>
                  <a:noFill/>
                </a:ln>
                <a:solidFill>
                  <a:srgbClr val="F5844C"/>
                </a:solidFill>
                <a:latin typeface="Arial" pitchFamily="18"/>
                <a:ea typeface="Arial Unicode MS" pitchFamily="2"/>
                <a:cs typeface="Tahoma" pitchFamily="2"/>
              </a:rPr>
              <a:t> rewritePrefix</a:t>
            </a:r>
            <a:r>
              <a:rPr lang="en-US" sz="1600" b="0" i="0" u="none" strike="noStrike" kern="1200">
                <a:ln>
                  <a:noFill/>
                </a:ln>
                <a:solidFill>
                  <a:srgbClr val="FF8040"/>
                </a:solidFill>
                <a:latin typeface="Arial" pitchFamily="18"/>
                <a:ea typeface="Arial Unicode MS" pitchFamily="2"/>
                <a:cs typeface="Tahoma" pitchFamily="2"/>
              </a:rPr>
              <a:t>=</a:t>
            </a:r>
            <a:r>
              <a:rPr lang="en-US" sz="1600" b="0" i="0" u="none" strike="noStrike" kern="1200">
                <a:ln>
                  <a:noFill/>
                </a:ln>
                <a:solidFill>
                  <a:srgbClr val="993300"/>
                </a:solidFill>
                <a:latin typeface="Arial" pitchFamily="18"/>
                <a:ea typeface="Arial Unicode MS" pitchFamily="2"/>
                <a:cs typeface="Tahoma" pitchFamily="2"/>
              </a:rPr>
              <a:t>"convert:/processor=xslt;ss=urn:processors:excel2d.xsl/processor=excel;sn=sample!/"</a:t>
            </a:r>
            <a:r>
              <a:rPr lang="en-US" sz="1600" b="0" i="0" u="none" strike="noStrike" kern="1200">
                <a:ln>
                  <a:noFill/>
                </a:ln>
                <a:solidFill>
                  <a:srgbClr val="000096"/>
                </a:solidFill>
                <a:latin typeface="Arial" pitchFamily="18"/>
                <a:ea typeface="Arial Unicode MS" pitchFamily="2"/>
                <a:cs typeface="Tahoma" pitchFamily="2"/>
              </a:rPr>
              <a:t>&gt;</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name="page18">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481320"/>
            <a:ext cx="8943120" cy="1371599"/>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Examples of third-party formats</a:t>
            </a:r>
          </a:p>
        </p:txBody>
      </p:sp>
      <p:pic>
        <p:nvPicPr>
          <p:cNvPr id="3" name=""/>
          <p:cNvPicPr>
            <a:picLocks noChangeAspect="1"/>
          </p:cNvPicPr>
          <p:nvPr/>
        </p:nvPicPr>
        <p:blipFill>
          <a:blip r:embed="rId3">
            <a:lum/>
            <a:alphaModFix/>
          </a:blip>
          <a:srcRect/>
          <a:stretch>
            <a:fillRect/>
          </a:stretch>
        </p:blipFill>
        <p:spPr>
          <a:xfrm>
            <a:off x="1010879" y="3919320"/>
            <a:ext cx="499680" cy="545760"/>
          </a:xfrm>
          <a:prstGeom prst="rect">
            <a:avLst/>
          </a:prstGeom>
          <a:noFill/>
          <a:ln>
            <a:noFill/>
          </a:ln>
        </p:spPr>
      </p:pic>
      <p:pic>
        <p:nvPicPr>
          <p:cNvPr id="4" name=""/>
          <p:cNvPicPr>
            <a:picLocks noChangeAspect="1"/>
          </p:cNvPicPr>
          <p:nvPr/>
        </p:nvPicPr>
        <p:blipFill>
          <a:blip r:embed="rId4">
            <a:lum/>
            <a:alphaModFix/>
          </a:blip>
          <a:srcRect/>
          <a:stretch>
            <a:fillRect/>
          </a:stretch>
        </p:blipFill>
        <p:spPr>
          <a:xfrm>
            <a:off x="933119" y="2672280"/>
            <a:ext cx="494280" cy="578160"/>
          </a:xfrm>
          <a:prstGeom prst="rect">
            <a:avLst/>
          </a:prstGeom>
          <a:noFill/>
          <a:ln>
            <a:noFill/>
          </a:ln>
        </p:spPr>
      </p:pic>
      <p:pic>
        <p:nvPicPr>
          <p:cNvPr id="5" name=""/>
          <p:cNvPicPr>
            <a:picLocks noChangeAspect="1"/>
          </p:cNvPicPr>
          <p:nvPr/>
        </p:nvPicPr>
        <p:blipFill>
          <a:blip r:embed="rId5">
            <a:lum/>
            <a:alphaModFix/>
          </a:blip>
          <a:srcRect/>
          <a:stretch>
            <a:fillRect/>
          </a:stretch>
        </p:blipFill>
        <p:spPr>
          <a:xfrm>
            <a:off x="922319" y="2000519"/>
            <a:ext cx="610920" cy="582120"/>
          </a:xfrm>
          <a:prstGeom prst="rect">
            <a:avLst/>
          </a:prstGeom>
          <a:noFill/>
          <a:ln>
            <a:noFill/>
          </a:ln>
        </p:spPr>
      </p:pic>
      <p:pic>
        <p:nvPicPr>
          <p:cNvPr id="6" name=""/>
          <p:cNvPicPr>
            <a:picLocks noChangeAspect="1"/>
          </p:cNvPicPr>
          <p:nvPr/>
        </p:nvPicPr>
        <p:blipFill>
          <a:blip r:embed="rId6">
            <a:lum/>
            <a:alphaModFix/>
          </a:blip>
          <a:srcRect/>
          <a:stretch>
            <a:fillRect/>
          </a:stretch>
        </p:blipFill>
        <p:spPr>
          <a:xfrm>
            <a:off x="1013039" y="3404520"/>
            <a:ext cx="449639" cy="399240"/>
          </a:xfrm>
          <a:prstGeom prst="rect">
            <a:avLst/>
          </a:prstGeom>
          <a:noFill/>
          <a:ln>
            <a:noFill/>
          </a:ln>
        </p:spPr>
      </p:pic>
      <p:sp>
        <p:nvSpPr>
          <p:cNvPr id="7" name="Text Placeholder 6"/>
          <p:cNvSpPr txBox="1">
            <a:spLocks noGrp="1"/>
          </p:cNvSpPr>
          <p:nvPr>
            <p:ph type="body" idx="4294967295"/>
          </p:nvPr>
        </p:nvSpPr>
        <p:spPr>
          <a:xfrm>
            <a:off x="1754280" y="2060639"/>
            <a:ext cx="9003960" cy="518220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buNone/>
            </a:pPr>
            <a:r>
              <a:rPr lang="en-US"/>
              <a:t>Plain HTML</a:t>
            </a:r>
          </a:p>
          <a:p>
            <a:pPr lvl="0">
              <a:buNone/>
            </a:pPr>
            <a:r>
              <a:rPr lang="en-US"/>
              <a:t>Custom XML</a:t>
            </a:r>
          </a:p>
          <a:p>
            <a:pPr lvl="0">
              <a:buNone/>
            </a:pPr>
            <a:r>
              <a:rPr lang="en-US"/>
              <a:t>Markdown</a:t>
            </a:r>
          </a:p>
          <a:p>
            <a:pPr lvl="0">
              <a:buNone/>
            </a:pPr>
            <a:r>
              <a:rPr lang="en-US"/>
              <a:t>Excel</a:t>
            </a:r>
          </a:p>
          <a:p>
            <a:pPr lvl="0">
              <a:buNone/>
            </a:pPr>
            <a:r>
              <a:rPr lang="en-US"/>
              <a:t>Comma separated values (CSV)</a:t>
            </a:r>
          </a:p>
          <a:p>
            <a:pPr lvl="0">
              <a:buNone/>
            </a:pPr>
            <a:r>
              <a:rPr lang="en-US"/>
              <a:t>Documentation in custom HTML format</a:t>
            </a:r>
          </a:p>
          <a:p>
            <a:pPr lvl="0">
              <a:buNone/>
            </a:pPr>
            <a:r>
              <a:rPr lang="en-US"/>
              <a:t>Documentation embedded directly in code</a:t>
            </a:r>
          </a:p>
          <a:p>
            <a:pPr lvl="0">
              <a:buNone/>
            </a:pPr>
            <a:endParaRPr lang="en-US"/>
          </a:p>
        </p:txBody>
      </p:sp>
      <p:pic>
        <p:nvPicPr>
          <p:cNvPr id="8" name=""/>
          <p:cNvPicPr>
            <a:picLocks noChangeAspect="1"/>
          </p:cNvPicPr>
          <p:nvPr/>
        </p:nvPicPr>
        <p:blipFill>
          <a:blip r:embed="rId7">
            <a:lum/>
            <a:alphaModFix/>
          </a:blip>
          <a:srcRect/>
          <a:stretch>
            <a:fillRect/>
          </a:stretch>
        </p:blipFill>
        <p:spPr>
          <a:xfrm>
            <a:off x="857880" y="5196960"/>
            <a:ext cx="976680" cy="484200"/>
          </a:xfrm>
          <a:prstGeom prst="rect">
            <a:avLst/>
          </a:prstGeom>
          <a:noFill/>
          <a:ln>
            <a:noFill/>
          </a:ln>
        </p:spPr>
      </p:pic>
      <p:pic>
        <p:nvPicPr>
          <p:cNvPr id="9" name=""/>
          <p:cNvPicPr>
            <a:picLocks noChangeAspect="1"/>
          </p:cNvPicPr>
          <p:nvPr/>
        </p:nvPicPr>
        <p:blipFill>
          <a:blip r:embed="rId8">
            <a:lum/>
            <a:alphaModFix/>
          </a:blip>
          <a:srcRect/>
          <a:stretch>
            <a:fillRect/>
          </a:stretch>
        </p:blipFill>
        <p:spPr>
          <a:xfrm>
            <a:off x="830520" y="5763600"/>
            <a:ext cx="848879" cy="831239"/>
          </a:xfrm>
          <a:prstGeom prst="rect">
            <a:avLst/>
          </a:prstGeom>
          <a:noFill/>
          <a:ln>
            <a:noFill/>
          </a:ln>
        </p:spPr>
      </p:pic>
      <p:pic>
        <p:nvPicPr>
          <p:cNvPr id="10" name=""/>
          <p:cNvPicPr>
            <a:picLocks noChangeAspect="1"/>
          </p:cNvPicPr>
          <p:nvPr/>
        </p:nvPicPr>
        <p:blipFill>
          <a:blip r:embed="rId9">
            <a:lum/>
            <a:alphaModFix/>
          </a:blip>
          <a:srcRect/>
          <a:stretch>
            <a:fillRect/>
          </a:stretch>
        </p:blipFill>
        <p:spPr>
          <a:xfrm>
            <a:off x="1025639" y="4626360"/>
            <a:ext cx="468360" cy="47628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name="page19">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481320"/>
            <a:ext cx="8943120" cy="1371599"/>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Excel to DITA</a:t>
            </a:r>
          </a:p>
        </p:txBody>
      </p:sp>
      <p:sp>
        <p:nvSpPr>
          <p:cNvPr id="3" name="Text Placeholder 2"/>
          <p:cNvSpPr txBox="1">
            <a:spLocks noGrp="1"/>
          </p:cNvSpPr>
          <p:nvPr>
            <p:ph type="body" idx="4294967295"/>
          </p:nvPr>
        </p:nvSpPr>
        <p:spPr>
          <a:xfrm>
            <a:off x="505799" y="1950120"/>
            <a:ext cx="9003960" cy="518220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a:t>Excel to XML</a:t>
            </a:r>
          </a:p>
          <a:p>
            <a:pPr lvl="0"/>
            <a:r>
              <a:rPr lang="en-US"/>
              <a:t>XML to DITA Topic</a:t>
            </a:r>
          </a:p>
        </p:txBody>
      </p:sp>
      <p:pic>
        <p:nvPicPr>
          <p:cNvPr id="4" name=""/>
          <p:cNvPicPr>
            <a:picLocks noChangeAspect="1"/>
          </p:cNvPicPr>
          <p:nvPr/>
        </p:nvPicPr>
        <p:blipFill>
          <a:blip r:embed="rId3">
            <a:lum/>
            <a:alphaModFix/>
          </a:blip>
          <a:srcRect/>
          <a:stretch>
            <a:fillRect/>
          </a:stretch>
        </p:blipFill>
        <p:spPr>
          <a:xfrm>
            <a:off x="8321400" y="3657600"/>
            <a:ext cx="1554119" cy="1554119"/>
          </a:xfrm>
          <a:prstGeom prst="rect">
            <a:avLst/>
          </a:prstGeom>
          <a:noFill/>
          <a:ln>
            <a:noFill/>
          </a:ln>
        </p:spPr>
      </p:pic>
      <p:pic>
        <p:nvPicPr>
          <p:cNvPr id="5" name=""/>
          <p:cNvPicPr>
            <a:picLocks noChangeAspect="1"/>
          </p:cNvPicPr>
          <p:nvPr/>
        </p:nvPicPr>
        <p:blipFill>
          <a:blip r:embed="rId4">
            <a:lum/>
            <a:alphaModFix/>
          </a:blip>
          <a:srcRect/>
          <a:stretch>
            <a:fillRect/>
          </a:stretch>
        </p:blipFill>
        <p:spPr>
          <a:xfrm>
            <a:off x="4297680" y="3566520"/>
            <a:ext cx="1554119" cy="1554119"/>
          </a:xfrm>
          <a:prstGeom prst="rect">
            <a:avLst/>
          </a:prstGeom>
          <a:noFill/>
          <a:ln>
            <a:noFill/>
          </a:ln>
        </p:spPr>
      </p:pic>
      <p:pic>
        <p:nvPicPr>
          <p:cNvPr id="6" name=""/>
          <p:cNvPicPr>
            <a:picLocks noChangeAspect="1"/>
          </p:cNvPicPr>
          <p:nvPr/>
        </p:nvPicPr>
        <p:blipFill>
          <a:blip r:embed="rId5">
            <a:lum/>
            <a:alphaModFix/>
          </a:blip>
          <a:srcRect/>
          <a:stretch>
            <a:fillRect/>
          </a:stretch>
        </p:blipFill>
        <p:spPr>
          <a:xfrm>
            <a:off x="221400" y="4114800"/>
            <a:ext cx="1607400" cy="731159"/>
          </a:xfrm>
          <a:prstGeom prst="rect">
            <a:avLst/>
          </a:prstGeom>
          <a:noFill/>
          <a:ln>
            <a:noFill/>
          </a:ln>
        </p:spPr>
      </p:pic>
      <p:sp>
        <p:nvSpPr>
          <p:cNvPr id="7" name="TextBox 6"/>
          <p:cNvSpPr txBox="1"/>
          <p:nvPr/>
        </p:nvSpPr>
        <p:spPr>
          <a:xfrm>
            <a:off x="163440" y="5652000"/>
            <a:ext cx="10245240" cy="85968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pPr>
            <a:r>
              <a:rPr lang="en-US" sz="1800" b="0" i="0" u="none" strike="noStrike" kern="1200">
                <a:ln>
                  <a:noFill/>
                </a:ln>
                <a:solidFill>
                  <a:srgbClr val="000096"/>
                </a:solidFill>
                <a:latin typeface="Arial" pitchFamily="18"/>
                <a:ea typeface="Arial Unicode MS" pitchFamily="2"/>
                <a:cs typeface="Tahoma" pitchFamily="2"/>
              </a:rPr>
              <a:t>&lt;topicref</a:t>
            </a:r>
            <a:r>
              <a:rPr lang="en-US" sz="1800" b="0" i="0" u="none" strike="noStrike" kern="1200">
                <a:ln>
                  <a:noFill/>
                </a:ln>
                <a:solidFill>
                  <a:srgbClr val="F5844C"/>
                </a:solidFill>
                <a:latin typeface="Arial" pitchFamily="18"/>
                <a:ea typeface="Arial Unicode MS" pitchFamily="2"/>
                <a:cs typeface="Tahoma" pitchFamily="2"/>
              </a:rPr>
              <a:t> href</a:t>
            </a:r>
            <a:r>
              <a:rPr lang="en-US" sz="1800" b="0" i="0" u="none" strike="noStrike" kern="1200">
                <a:ln>
                  <a:noFill/>
                </a:ln>
                <a:solidFill>
                  <a:srgbClr val="FF8040"/>
                </a:solidFill>
                <a:latin typeface="Arial" pitchFamily="18"/>
                <a:ea typeface="Arial Unicode MS" pitchFamily="2"/>
                <a:cs typeface="Tahoma" pitchFamily="2"/>
              </a:rPr>
              <a:t>=</a:t>
            </a:r>
            <a:r>
              <a:rPr lang="en-US" sz="1800" b="0" i="0" u="none" strike="noStrike" kern="1200">
                <a:ln>
                  <a:noFill/>
                </a:ln>
                <a:solidFill>
                  <a:srgbClr val="993300"/>
                </a:solidFill>
                <a:latin typeface="Arial" pitchFamily="18"/>
                <a:ea typeface="Arial Unicode MS" pitchFamily="2"/>
                <a:cs typeface="Tahoma" pitchFamily="2"/>
              </a:rPr>
              <a:t>"convert:/proc=xslt;ss=excel2d.xsl/proc=excel;sn=sample!/urn:files/sample.xls"</a:t>
            </a:r>
            <a:r>
              <a:rPr lang="en-US" sz="1800" b="0" i="0" u="none" strike="noStrike" kern="1200">
                <a:ln>
                  <a:noFill/>
                </a:ln>
                <a:solidFill>
                  <a:srgbClr val="000096"/>
                </a:solidFill>
                <a:latin typeface="Arial" pitchFamily="18"/>
                <a:ea typeface="Arial Unicode MS" pitchFamily="2"/>
                <a:cs typeface="Tahoma" pitchFamily="2"/>
              </a:rPr>
              <a:t>/&gt;</a:t>
            </a:r>
          </a:p>
          <a:p>
            <a:pPr marL="0" marR="0" lvl="0" indent="0" rtl="0" hangingPunct="0">
              <a:lnSpc>
                <a:spcPct val="100000"/>
              </a:lnSpc>
              <a:spcBef>
                <a:spcPts val="0"/>
              </a:spcBef>
              <a:spcAft>
                <a:spcPts val="0"/>
              </a:spcAft>
              <a:buNone/>
              <a:tabLst/>
            </a:pPr>
            <a:endParaRPr lang="en-US" sz="1800" b="0" i="0" u="none" strike="noStrike" kern="1200">
              <a:ln>
                <a:noFill/>
              </a:ln>
              <a:solidFill>
                <a:srgbClr val="000096"/>
              </a:solidFill>
              <a:latin typeface="Arial" pitchFamily="18"/>
              <a:ea typeface="Arial Unicode MS" pitchFamily="2"/>
              <a:cs typeface="Tahoma" pitchFamily="2"/>
            </a:endParaRPr>
          </a:p>
          <a:p>
            <a:pPr marL="0" marR="0" lvl="0" indent="0" rtl="0" hangingPunct="0">
              <a:lnSpc>
                <a:spcPct val="100000"/>
              </a:lnSpc>
              <a:spcBef>
                <a:spcPts val="0"/>
              </a:spcBef>
              <a:spcAft>
                <a:spcPts val="0"/>
              </a:spcAft>
              <a:buNone/>
              <a:tabLst/>
            </a:pPr>
            <a:r>
              <a:rPr lang="en-US" sz="1800" b="0" i="0" u="none" strike="noStrike" kern="1200">
                <a:ln>
                  <a:noFill/>
                </a:ln>
                <a:solidFill>
                  <a:srgbClr val="000096"/>
                </a:solidFill>
                <a:latin typeface="Arial" pitchFamily="18"/>
                <a:ea typeface="Arial Unicode MS" pitchFamily="2"/>
                <a:cs typeface="Tahoma" pitchFamily="2"/>
              </a:rPr>
              <a:t>&lt;topicref</a:t>
            </a:r>
            <a:r>
              <a:rPr lang="en-US" sz="1800" b="0" i="0" u="none" strike="noStrike" kern="1200">
                <a:ln>
                  <a:noFill/>
                </a:ln>
                <a:solidFill>
                  <a:srgbClr val="F5844C"/>
                </a:solidFill>
                <a:latin typeface="Arial" pitchFamily="18"/>
                <a:ea typeface="Arial Unicode MS" pitchFamily="2"/>
                <a:cs typeface="Tahoma" pitchFamily="2"/>
              </a:rPr>
              <a:t> href</a:t>
            </a:r>
            <a:r>
              <a:rPr lang="en-US" sz="1800" b="0" i="0" u="none" strike="noStrike" kern="1200">
                <a:ln>
                  <a:noFill/>
                </a:ln>
                <a:solidFill>
                  <a:srgbClr val="FF8040"/>
                </a:solidFill>
                <a:latin typeface="Arial" pitchFamily="18"/>
                <a:ea typeface="Arial Unicode MS" pitchFamily="2"/>
                <a:cs typeface="Tahoma" pitchFamily="2"/>
              </a:rPr>
              <a:t>=</a:t>
            </a:r>
            <a:r>
              <a:rPr lang="en-US" sz="1800" b="0" i="0" u="none" strike="noStrike" kern="1200">
                <a:ln>
                  <a:noFill/>
                </a:ln>
                <a:solidFill>
                  <a:srgbClr val="993300"/>
                </a:solidFill>
                <a:latin typeface="Arial" pitchFamily="18"/>
                <a:ea typeface="Arial Unicode MS" pitchFamily="2"/>
                <a:cs typeface="Tahoma" pitchFamily="2"/>
              </a:rPr>
              <a:t>"excel2dita:/urn:files/sample.xls"</a:t>
            </a:r>
            <a:r>
              <a:rPr lang="en-US" sz="1800" b="0" i="0" u="none" strike="noStrike" kern="1200">
                <a:ln>
                  <a:noFill/>
                </a:ln>
                <a:solidFill>
                  <a:srgbClr val="000096"/>
                </a:solidFill>
                <a:latin typeface="Arial" pitchFamily="18"/>
                <a:ea typeface="Arial Unicode MS" pitchFamily="2"/>
                <a:cs typeface="Tahoma" pitchFamily="2"/>
              </a:rPr>
              <a:t>/&gt;</a:t>
            </a:r>
          </a:p>
        </p:txBody>
      </p:sp>
      <p:pic>
        <p:nvPicPr>
          <p:cNvPr id="8" name=""/>
          <p:cNvPicPr>
            <a:picLocks noChangeAspect="1"/>
          </p:cNvPicPr>
          <p:nvPr/>
        </p:nvPicPr>
        <p:blipFill>
          <a:blip r:embed="rId6">
            <a:lum/>
            <a:alphaModFix/>
          </a:blip>
          <a:srcRect/>
          <a:stretch>
            <a:fillRect/>
          </a:stretch>
        </p:blipFill>
        <p:spPr>
          <a:xfrm>
            <a:off x="2418120" y="3851999"/>
            <a:ext cx="1593360" cy="1005840"/>
          </a:xfrm>
          <a:prstGeom prst="rect">
            <a:avLst/>
          </a:prstGeom>
          <a:noFill/>
          <a:ln>
            <a:noFill/>
          </a:ln>
        </p:spPr>
      </p:pic>
      <p:pic>
        <p:nvPicPr>
          <p:cNvPr id="9" name=""/>
          <p:cNvPicPr>
            <a:picLocks noChangeAspect="1"/>
          </p:cNvPicPr>
          <p:nvPr/>
        </p:nvPicPr>
        <p:blipFill>
          <a:blip r:embed="rId6">
            <a:lum/>
            <a:alphaModFix/>
          </a:blip>
          <a:srcRect/>
          <a:stretch>
            <a:fillRect/>
          </a:stretch>
        </p:blipFill>
        <p:spPr>
          <a:xfrm>
            <a:off x="6219360" y="3843360"/>
            <a:ext cx="1593360" cy="100584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page2">
    <p:spTree>
      <p:nvGrpSpPr>
        <p:cNvPr id="1" name=""/>
        <p:cNvGrpSpPr/>
        <p:nvPr/>
      </p:nvGrpSpPr>
      <p:grpSpPr>
        <a:xfrm>
          <a:off x="0" y="0"/>
          <a:ext cx="0" cy="0"/>
          <a:chOff x="0" y="0"/>
          <a:chExt cx="0" cy="0"/>
        </a:xfrm>
      </p:grpSpPr>
      <p:sp>
        <p:nvSpPr>
          <p:cNvPr id="2" name="Freeform 1"/>
          <p:cNvSpPr/>
          <p:nvPr/>
        </p:nvSpPr>
        <p:spPr>
          <a:xfrm>
            <a:off x="555120" y="5340240"/>
            <a:ext cx="9160199" cy="78696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420E">
              <a:alpha val="50000"/>
            </a:srgbClr>
          </a:solidFill>
          <a:ln w="0">
            <a:solidFill>
              <a:srgbClr val="000000"/>
            </a:solidFill>
            <a:prstDash val="solid"/>
          </a:ln>
        </p:spPr>
        <p:txBody>
          <a:bodyPr vert="horz" wrap="none" lIns="90000" tIns="45000" rIns="90000" bIns="45000" anchor="t" anchorCtr="0" compatLnSpc="0"/>
          <a:lstStyle/>
          <a:p>
            <a:pPr marL="0" marR="0" lvl="0" indent="0" algn="ctr" rtl="0" hangingPunct="0">
              <a:lnSpc>
                <a:spcPct val="100000"/>
              </a:lnSpc>
              <a:spcBef>
                <a:spcPts val="0"/>
              </a:spcBef>
              <a:spcAft>
                <a:spcPts val="0"/>
              </a:spcAft>
              <a:buNone/>
              <a:tabLst/>
            </a:pPr>
            <a:r>
              <a:rPr lang="en-US" sz="1800" b="0" i="0" u="none" strike="noStrike" kern="1200">
                <a:ln>
                  <a:noFill/>
                </a:ln>
                <a:solidFill>
                  <a:srgbClr val="000000"/>
                </a:solidFill>
                <a:latin typeface="Arial" pitchFamily="18"/>
                <a:ea typeface="Arial Unicode MS" pitchFamily="2"/>
                <a:cs typeface="Tahoma" pitchFamily="2"/>
              </a:rPr>
              <a:t>George and Radu</a:t>
            </a:r>
          </a:p>
        </p:txBody>
      </p:sp>
      <p:sp>
        <p:nvSpPr>
          <p:cNvPr id="3" name="Freeform 2"/>
          <p:cNvSpPr/>
          <p:nvPr/>
        </p:nvSpPr>
        <p:spPr>
          <a:xfrm>
            <a:off x="517680" y="3449880"/>
            <a:ext cx="9160199" cy="77003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99CCFF">
              <a:alpha val="50000"/>
            </a:srgbClr>
          </a:solidFill>
          <a:ln w="0">
            <a:solidFill>
              <a:srgbClr val="000000"/>
            </a:solidFill>
            <a:prstDash val="solid"/>
          </a:ln>
        </p:spPr>
        <p:txBody>
          <a:bodyPr vert="horz" wrap="none" lIns="90000" tIns="45000" rIns="90000" bIns="45000" anchor="t" anchorCtr="0" compatLnSpc="0"/>
          <a:lstStyle/>
          <a:p>
            <a:pPr marL="0" marR="0" lvl="0" indent="0" algn="ctr" rtl="0" hangingPunct="0">
              <a:lnSpc>
                <a:spcPct val="100000"/>
              </a:lnSpc>
              <a:spcBef>
                <a:spcPts val="0"/>
              </a:spcBef>
              <a:spcAft>
                <a:spcPts val="0"/>
              </a:spcAft>
              <a:buNone/>
              <a:tabLst/>
            </a:pPr>
            <a:r>
              <a:rPr lang="en-US" sz="1800" b="0" i="0" u="none" strike="noStrike" kern="1200">
                <a:ln>
                  <a:noFill/>
                </a:ln>
                <a:solidFill>
                  <a:srgbClr val="FF9900"/>
                </a:solidFill>
                <a:latin typeface="Arial" pitchFamily="18"/>
                <a:ea typeface="Arial Unicode MS" pitchFamily="2"/>
                <a:cs typeface="Tahoma" pitchFamily="2"/>
              </a:rPr>
              <a:t>Radu</a:t>
            </a:r>
          </a:p>
        </p:txBody>
      </p:sp>
      <p:sp>
        <p:nvSpPr>
          <p:cNvPr id="4" name="Freeform 3"/>
          <p:cNvSpPr/>
          <p:nvPr/>
        </p:nvSpPr>
        <p:spPr>
          <a:xfrm>
            <a:off x="493920" y="1605240"/>
            <a:ext cx="9161640" cy="67788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CC99">
              <a:alpha val="50000"/>
            </a:srgbClr>
          </a:solidFill>
          <a:ln w="0">
            <a:solidFill>
              <a:srgbClr val="000000"/>
            </a:solidFill>
            <a:prstDash val="solid"/>
          </a:ln>
        </p:spPr>
        <p:txBody>
          <a:bodyPr vert="horz" wrap="none" lIns="90000" tIns="45000" rIns="90000" bIns="45000" anchor="t" anchorCtr="0" compatLnSpc="0"/>
          <a:lstStyle/>
          <a:p>
            <a:pPr marL="0" marR="0" lvl="0" indent="0" algn="ctr" rtl="0" hangingPunct="0">
              <a:lnSpc>
                <a:spcPct val="100000"/>
              </a:lnSpc>
              <a:spcBef>
                <a:spcPts val="0"/>
              </a:spcBef>
              <a:spcAft>
                <a:spcPts val="0"/>
              </a:spcAft>
              <a:buNone/>
              <a:tabLst/>
            </a:pPr>
            <a:r>
              <a:rPr lang="en-US" sz="1800" b="0" i="0" u="none" strike="noStrike" kern="1200">
                <a:ln>
                  <a:noFill/>
                </a:ln>
                <a:solidFill>
                  <a:srgbClr val="0000CC"/>
                </a:solidFill>
                <a:latin typeface="Arial" pitchFamily="18"/>
                <a:ea typeface="Arial Unicode MS" pitchFamily="2"/>
                <a:cs typeface="Tahoma" pitchFamily="2"/>
              </a:rPr>
              <a:t>George</a:t>
            </a:r>
          </a:p>
        </p:txBody>
      </p:sp>
      <p:sp>
        <p:nvSpPr>
          <p:cNvPr id="5" name="Title 4"/>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Overview</a:t>
            </a:r>
          </a:p>
        </p:txBody>
      </p:sp>
      <p:sp>
        <p:nvSpPr>
          <p:cNvPr id="6" name="Text Placeholder 5"/>
          <p:cNvSpPr txBox="1">
            <a:spLocks noGrp="1"/>
          </p:cNvSpPr>
          <p:nvPr>
            <p:ph type="body" idx="4294967295"/>
          </p:nvPr>
        </p:nvSpPr>
        <p:spPr>
          <a:xfrm>
            <a:off x="642960" y="1702080"/>
            <a:ext cx="9071640" cy="531828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a:t>The idea</a:t>
            </a:r>
          </a:p>
          <a:p>
            <a:pPr lvl="0"/>
            <a:endParaRPr lang="en-US"/>
          </a:p>
          <a:p>
            <a:pPr lvl="0"/>
            <a:endParaRPr lang="en-US"/>
          </a:p>
          <a:p>
            <a:pPr lvl="0"/>
            <a:r>
              <a:rPr lang="en-US"/>
              <a:t>The implementation</a:t>
            </a:r>
          </a:p>
          <a:p>
            <a:pPr lvl="0"/>
            <a:endParaRPr lang="en-US"/>
          </a:p>
          <a:p>
            <a:pPr lvl="0"/>
            <a:endParaRPr lang="en-US"/>
          </a:p>
          <a:p>
            <a:pPr lvl="0"/>
            <a:r>
              <a:rPr lang="en-US"/>
              <a:t>Conclusions and Q&amp;A</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page20">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481320"/>
            <a:ext cx="8943120" cy="1371599"/>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Potential Benefits:</a:t>
            </a:r>
          </a:p>
        </p:txBody>
      </p:sp>
      <p:sp>
        <p:nvSpPr>
          <p:cNvPr id="3" name="Text Placeholder 2"/>
          <p:cNvSpPr txBox="1">
            <a:spLocks noGrp="1"/>
          </p:cNvSpPr>
          <p:nvPr>
            <p:ph type="body" idx="4294967295"/>
          </p:nvPr>
        </p:nvSpPr>
        <p:spPr>
          <a:xfrm>
            <a:off x="505799" y="1950120"/>
            <a:ext cx="9003960" cy="518220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a:t>Dynamically create DITA tables from spreadsheet tables</a:t>
            </a:r>
          </a:p>
          <a:p>
            <a:pPr lvl="0"/>
            <a:r>
              <a:rPr lang="en-US"/>
              <a:t>Various table column computations are automatically done in Excel.</a:t>
            </a:r>
          </a:p>
          <a:p>
            <a:pPr lvl="0"/>
            <a:r>
              <a:rPr lang="en-US"/>
              <a:t>Single source content</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name="page21">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481320"/>
            <a:ext cx="8943120" cy="1371599"/>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HTML to DITA</a:t>
            </a:r>
          </a:p>
        </p:txBody>
      </p:sp>
      <p:sp>
        <p:nvSpPr>
          <p:cNvPr id="3" name="Text Placeholder 2"/>
          <p:cNvSpPr txBox="1">
            <a:spLocks noGrp="1"/>
          </p:cNvSpPr>
          <p:nvPr>
            <p:ph type="body" idx="4294967295"/>
          </p:nvPr>
        </p:nvSpPr>
        <p:spPr>
          <a:xfrm>
            <a:off x="505799" y="1950120"/>
            <a:ext cx="9003960" cy="518220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a:t>HTML to XHTML</a:t>
            </a:r>
          </a:p>
          <a:p>
            <a:pPr lvl="0"/>
            <a:r>
              <a:rPr lang="en-US"/>
              <a:t>XHTML to DITA</a:t>
            </a:r>
          </a:p>
        </p:txBody>
      </p:sp>
      <p:pic>
        <p:nvPicPr>
          <p:cNvPr id="4" name=""/>
          <p:cNvPicPr>
            <a:picLocks noChangeAspect="1"/>
          </p:cNvPicPr>
          <p:nvPr/>
        </p:nvPicPr>
        <p:blipFill>
          <a:blip r:embed="rId3">
            <a:lum/>
            <a:alphaModFix/>
          </a:blip>
          <a:srcRect/>
          <a:stretch>
            <a:fillRect/>
          </a:stretch>
        </p:blipFill>
        <p:spPr>
          <a:xfrm>
            <a:off x="877679" y="3931920"/>
            <a:ext cx="1463039" cy="823320"/>
          </a:xfrm>
          <a:prstGeom prst="rect">
            <a:avLst/>
          </a:prstGeom>
          <a:noFill/>
          <a:ln>
            <a:noFill/>
          </a:ln>
        </p:spPr>
      </p:pic>
      <p:pic>
        <p:nvPicPr>
          <p:cNvPr id="5" name=""/>
          <p:cNvPicPr>
            <a:picLocks noChangeAspect="1"/>
          </p:cNvPicPr>
          <p:nvPr/>
        </p:nvPicPr>
        <p:blipFill>
          <a:blip r:embed="rId4">
            <a:lum/>
            <a:alphaModFix/>
          </a:blip>
          <a:srcRect/>
          <a:stretch>
            <a:fillRect/>
          </a:stretch>
        </p:blipFill>
        <p:spPr>
          <a:xfrm>
            <a:off x="6957720" y="3657600"/>
            <a:ext cx="1225440" cy="1188360"/>
          </a:xfrm>
          <a:prstGeom prst="rect">
            <a:avLst/>
          </a:prstGeom>
          <a:noFill/>
          <a:ln>
            <a:noFill/>
          </a:ln>
        </p:spPr>
      </p:pic>
      <p:pic>
        <p:nvPicPr>
          <p:cNvPr id="6" name=""/>
          <p:cNvPicPr>
            <a:picLocks noChangeAspect="1"/>
          </p:cNvPicPr>
          <p:nvPr/>
        </p:nvPicPr>
        <p:blipFill>
          <a:blip r:embed="rId5">
            <a:lum/>
            <a:alphaModFix/>
          </a:blip>
          <a:srcRect/>
          <a:stretch>
            <a:fillRect/>
          </a:stretch>
        </p:blipFill>
        <p:spPr>
          <a:xfrm>
            <a:off x="3895200" y="3749400"/>
            <a:ext cx="1218960" cy="1096920"/>
          </a:xfrm>
          <a:prstGeom prst="rect">
            <a:avLst/>
          </a:prstGeom>
          <a:noFill/>
          <a:ln>
            <a:noFill/>
          </a:ln>
        </p:spPr>
      </p:pic>
      <p:sp>
        <p:nvSpPr>
          <p:cNvPr id="7" name="TextBox 6"/>
          <p:cNvSpPr txBox="1"/>
          <p:nvPr/>
        </p:nvSpPr>
        <p:spPr>
          <a:xfrm>
            <a:off x="290880" y="5287680"/>
            <a:ext cx="9594720" cy="125496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pPr>
            <a:r>
              <a:rPr lang="en-US" sz="1800" b="0" i="0" u="none" strike="noStrike" kern="1200">
                <a:ln>
                  <a:noFill/>
                </a:ln>
                <a:solidFill>
                  <a:srgbClr val="000096"/>
                </a:solidFill>
                <a:latin typeface="Arial" pitchFamily="18"/>
                <a:ea typeface="Arial Unicode MS" pitchFamily="2"/>
                <a:cs typeface="Tahoma" pitchFamily="2"/>
              </a:rPr>
              <a:t>&lt;topicref</a:t>
            </a:r>
            <a:r>
              <a:rPr lang="en-US" sz="1800" b="0" i="0" u="none" strike="noStrike" kern="1200">
                <a:ln>
                  <a:noFill/>
                </a:ln>
                <a:solidFill>
                  <a:srgbClr val="F5844C"/>
                </a:solidFill>
                <a:latin typeface="Arial" pitchFamily="18"/>
                <a:ea typeface="Arial Unicode MS" pitchFamily="2"/>
                <a:cs typeface="Tahoma" pitchFamily="2"/>
              </a:rPr>
              <a:t> href</a:t>
            </a:r>
            <a:r>
              <a:rPr lang="en-US" sz="1800" b="0" i="0" u="none" strike="noStrike" kern="1200">
                <a:ln>
                  <a:noFill/>
                </a:ln>
                <a:solidFill>
                  <a:srgbClr val="FF8040"/>
                </a:solidFill>
                <a:latin typeface="Arial" pitchFamily="18"/>
                <a:ea typeface="Arial Unicode MS" pitchFamily="2"/>
                <a:cs typeface="Tahoma" pitchFamily="2"/>
              </a:rPr>
              <a:t>=</a:t>
            </a:r>
            <a:r>
              <a:rPr lang="en-US" sz="1800" b="0" i="0" u="none" strike="noStrike" kern="1200">
                <a:ln>
                  <a:noFill/>
                </a:ln>
                <a:solidFill>
                  <a:srgbClr val="993300"/>
                </a:solidFill>
                <a:latin typeface="Arial" pitchFamily="18"/>
                <a:ea typeface="Arial Unicode MS" pitchFamily="2"/>
                <a:cs typeface="Tahoma" pitchFamily="2"/>
              </a:rPr>
              <a:t>"convert:/proc=xslt;ss=h2d.xsl/proc=xhtml!/urn:files/care.html"</a:t>
            </a:r>
            <a:r>
              <a:rPr lang="en-US" sz="1800" b="0" i="0" u="none" strike="noStrike" kern="1200">
                <a:ln>
                  <a:noFill/>
                </a:ln>
                <a:solidFill>
                  <a:srgbClr val="F5844C"/>
                </a:solidFill>
                <a:latin typeface="Arial" pitchFamily="18"/>
                <a:ea typeface="Arial Unicode MS" pitchFamily="2"/>
                <a:cs typeface="Tahoma" pitchFamily="2"/>
              </a:rPr>
              <a:t> format</a:t>
            </a:r>
            <a:r>
              <a:rPr lang="en-US" sz="1800" b="0" i="0" u="none" strike="noStrike" kern="1200">
                <a:ln>
                  <a:noFill/>
                </a:ln>
                <a:solidFill>
                  <a:srgbClr val="FF8040"/>
                </a:solidFill>
                <a:latin typeface="Arial" pitchFamily="18"/>
                <a:ea typeface="Arial Unicode MS" pitchFamily="2"/>
                <a:cs typeface="Tahoma" pitchFamily="2"/>
              </a:rPr>
              <a:t>=</a:t>
            </a:r>
            <a:r>
              <a:rPr lang="en-US" sz="1800" b="0" i="0" u="none" strike="noStrike" kern="1200">
                <a:ln>
                  <a:noFill/>
                </a:ln>
                <a:solidFill>
                  <a:srgbClr val="993300"/>
                </a:solidFill>
                <a:latin typeface="Arial" pitchFamily="18"/>
                <a:ea typeface="Arial Unicode MS" pitchFamily="2"/>
                <a:cs typeface="Tahoma" pitchFamily="2"/>
              </a:rPr>
              <a:t>"dita"</a:t>
            </a:r>
            <a:r>
              <a:rPr lang="en-US" sz="1800" b="0" i="0" u="none" strike="noStrike" kern="1200">
                <a:ln>
                  <a:noFill/>
                </a:ln>
                <a:solidFill>
                  <a:srgbClr val="000096"/>
                </a:solidFill>
                <a:latin typeface="Arial" pitchFamily="18"/>
                <a:ea typeface="Arial Unicode MS" pitchFamily="2"/>
                <a:cs typeface="Tahoma" pitchFamily="2"/>
              </a:rPr>
              <a:t>/&gt;</a:t>
            </a:r>
          </a:p>
          <a:p>
            <a:pPr marL="0" marR="0" lvl="0" indent="0" rtl="0" hangingPunct="0">
              <a:lnSpc>
                <a:spcPct val="100000"/>
              </a:lnSpc>
              <a:spcBef>
                <a:spcPts val="0"/>
              </a:spcBef>
              <a:spcAft>
                <a:spcPts val="0"/>
              </a:spcAft>
              <a:buNone/>
              <a:tabLst/>
            </a:pPr>
            <a:endParaRPr lang="en-US" sz="1800" b="0" i="0" u="none" strike="noStrike" kern="1200">
              <a:ln>
                <a:noFill/>
              </a:ln>
              <a:solidFill>
                <a:srgbClr val="000096"/>
              </a:solidFill>
              <a:latin typeface="Arial" pitchFamily="18"/>
              <a:ea typeface="Arial Unicode MS" pitchFamily="2"/>
              <a:cs typeface="Tahoma" pitchFamily="2"/>
            </a:endParaRPr>
          </a:p>
          <a:p>
            <a:pPr marL="0" marR="0" lvl="0" indent="0" rtl="0" hangingPunct="0">
              <a:lnSpc>
                <a:spcPct val="100000"/>
              </a:lnSpc>
              <a:spcBef>
                <a:spcPts val="0"/>
              </a:spcBef>
              <a:spcAft>
                <a:spcPts val="0"/>
              </a:spcAft>
              <a:buNone/>
              <a:tabLst/>
            </a:pPr>
            <a:r>
              <a:rPr lang="en-US" sz="1800" b="0" i="0" u="none" strike="noStrike" kern="1200">
                <a:ln>
                  <a:noFill/>
                </a:ln>
                <a:solidFill>
                  <a:srgbClr val="000096"/>
                </a:solidFill>
                <a:latin typeface="Arial" pitchFamily="18"/>
                <a:ea typeface="Arial Unicode MS" pitchFamily="2"/>
                <a:cs typeface="Tahoma" pitchFamily="2"/>
              </a:rPr>
              <a:t>&lt;topicref</a:t>
            </a:r>
            <a:r>
              <a:rPr lang="en-US" sz="1800" b="0" i="0" u="none" strike="noStrike" kern="1200">
                <a:ln>
                  <a:noFill/>
                </a:ln>
                <a:solidFill>
                  <a:srgbClr val="F5844C"/>
                </a:solidFill>
                <a:latin typeface="Arial" pitchFamily="18"/>
                <a:ea typeface="Arial Unicode MS" pitchFamily="2"/>
                <a:cs typeface="Tahoma" pitchFamily="2"/>
              </a:rPr>
              <a:t> href</a:t>
            </a:r>
            <a:r>
              <a:rPr lang="en-US" sz="1800" b="0" i="0" u="none" strike="noStrike" kern="1200">
                <a:ln>
                  <a:noFill/>
                </a:ln>
                <a:solidFill>
                  <a:srgbClr val="FF8040"/>
                </a:solidFill>
                <a:latin typeface="Arial" pitchFamily="18"/>
                <a:ea typeface="Arial Unicode MS" pitchFamily="2"/>
                <a:cs typeface="Tahoma" pitchFamily="2"/>
              </a:rPr>
              <a:t>=</a:t>
            </a:r>
            <a:r>
              <a:rPr lang="en-US" sz="1800" b="0" i="0" u="none" strike="noStrike" kern="1200">
                <a:ln>
                  <a:noFill/>
                </a:ln>
                <a:solidFill>
                  <a:srgbClr val="993300"/>
                </a:solidFill>
                <a:latin typeface="Arial" pitchFamily="18"/>
                <a:ea typeface="Arial Unicode MS" pitchFamily="2"/>
                <a:cs typeface="Tahoma" pitchFamily="2"/>
              </a:rPr>
              <a:t>"html2dita:/urn:files/care.html"</a:t>
            </a:r>
            <a:r>
              <a:rPr lang="en-US" sz="1800" b="0" i="0" u="none" strike="noStrike" kern="1200">
                <a:ln>
                  <a:noFill/>
                </a:ln>
                <a:solidFill>
                  <a:srgbClr val="F5844C"/>
                </a:solidFill>
                <a:latin typeface="Arial" pitchFamily="18"/>
                <a:ea typeface="Arial Unicode MS" pitchFamily="2"/>
                <a:cs typeface="Tahoma" pitchFamily="2"/>
              </a:rPr>
              <a:t> format</a:t>
            </a:r>
            <a:r>
              <a:rPr lang="en-US" sz="1800" b="0" i="0" u="none" strike="noStrike" kern="1200">
                <a:ln>
                  <a:noFill/>
                </a:ln>
                <a:solidFill>
                  <a:srgbClr val="FF8040"/>
                </a:solidFill>
                <a:latin typeface="Arial" pitchFamily="18"/>
                <a:ea typeface="Arial Unicode MS" pitchFamily="2"/>
                <a:cs typeface="Tahoma" pitchFamily="2"/>
              </a:rPr>
              <a:t>=</a:t>
            </a:r>
            <a:r>
              <a:rPr lang="en-US" sz="1800" b="0" i="0" u="none" strike="noStrike" kern="1200">
                <a:ln>
                  <a:noFill/>
                </a:ln>
                <a:solidFill>
                  <a:srgbClr val="993300"/>
                </a:solidFill>
                <a:latin typeface="Arial" pitchFamily="18"/>
                <a:ea typeface="Arial Unicode MS" pitchFamily="2"/>
                <a:cs typeface="Tahoma" pitchFamily="2"/>
              </a:rPr>
              <a:t>"dita"</a:t>
            </a:r>
            <a:r>
              <a:rPr lang="en-US" sz="1800" b="0" i="0" u="none" strike="noStrike" kern="1200">
                <a:ln>
                  <a:noFill/>
                </a:ln>
                <a:solidFill>
                  <a:srgbClr val="000096"/>
                </a:solidFill>
                <a:latin typeface="Arial" pitchFamily="18"/>
                <a:ea typeface="Arial Unicode MS" pitchFamily="2"/>
                <a:cs typeface="Tahoma" pitchFamily="2"/>
              </a:rPr>
              <a:t>/&gt;</a:t>
            </a:r>
          </a:p>
        </p:txBody>
      </p:sp>
      <p:pic>
        <p:nvPicPr>
          <p:cNvPr id="8" name=""/>
          <p:cNvPicPr>
            <a:picLocks noChangeAspect="1"/>
          </p:cNvPicPr>
          <p:nvPr/>
        </p:nvPicPr>
        <p:blipFill>
          <a:blip r:embed="rId6">
            <a:lum/>
            <a:alphaModFix/>
          </a:blip>
          <a:srcRect/>
          <a:stretch>
            <a:fillRect/>
          </a:stretch>
        </p:blipFill>
        <p:spPr>
          <a:xfrm>
            <a:off x="2301839" y="3840479"/>
            <a:ext cx="1593360" cy="1005840"/>
          </a:xfrm>
          <a:prstGeom prst="rect">
            <a:avLst/>
          </a:prstGeom>
          <a:noFill/>
          <a:ln>
            <a:noFill/>
          </a:ln>
        </p:spPr>
      </p:pic>
      <p:pic>
        <p:nvPicPr>
          <p:cNvPr id="9" name=""/>
          <p:cNvPicPr>
            <a:picLocks noChangeAspect="1"/>
          </p:cNvPicPr>
          <p:nvPr/>
        </p:nvPicPr>
        <p:blipFill>
          <a:blip r:embed="rId6">
            <a:lum/>
            <a:alphaModFix/>
          </a:blip>
          <a:srcRect/>
          <a:stretch>
            <a:fillRect/>
          </a:stretch>
        </p:blipFill>
        <p:spPr>
          <a:xfrm>
            <a:off x="5235120" y="3809160"/>
            <a:ext cx="1593360" cy="100584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name="page22">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481320"/>
            <a:ext cx="8943120" cy="1371599"/>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Potential Benefits:</a:t>
            </a:r>
          </a:p>
        </p:txBody>
      </p:sp>
      <p:sp>
        <p:nvSpPr>
          <p:cNvPr id="3" name="Text Placeholder 2"/>
          <p:cNvSpPr txBox="1">
            <a:spLocks noGrp="1"/>
          </p:cNvSpPr>
          <p:nvPr>
            <p:ph type="body" idx="4294967295"/>
          </p:nvPr>
        </p:nvSpPr>
        <p:spPr>
          <a:xfrm>
            <a:off x="505799" y="1950120"/>
            <a:ext cx="9003960" cy="518220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a:t>Use online tools to gather content</a:t>
            </a:r>
          </a:p>
          <a:p>
            <a:pPr lvl="0"/>
            <a:r>
              <a:rPr lang="en-US"/>
              <a:t>Use existing content published by some other entity</a:t>
            </a:r>
          </a:p>
          <a:p>
            <a:pPr lvl="0"/>
            <a:r>
              <a:rPr lang="en-US"/>
              <a:t>Single source content</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name="page23">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481320"/>
            <a:ext cx="8943120" cy="1371599"/>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MarkDown to DITA</a:t>
            </a:r>
          </a:p>
        </p:txBody>
      </p:sp>
      <p:sp>
        <p:nvSpPr>
          <p:cNvPr id="3" name="Text Placeholder 2"/>
          <p:cNvSpPr txBox="1">
            <a:spLocks noGrp="1"/>
          </p:cNvSpPr>
          <p:nvPr>
            <p:ph type="body" idx="4294967295"/>
          </p:nvPr>
        </p:nvSpPr>
        <p:spPr>
          <a:xfrm>
            <a:off x="505799" y="1950120"/>
            <a:ext cx="9003960" cy="518220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a:t>MarkDown to HTML</a:t>
            </a:r>
          </a:p>
          <a:p>
            <a:pPr lvl="0"/>
            <a:r>
              <a:rPr lang="en-US"/>
              <a:t>HTML to XHTML</a:t>
            </a:r>
          </a:p>
          <a:p>
            <a:pPr lvl="0"/>
            <a:r>
              <a:rPr lang="en-US"/>
              <a:t>XHTML to DITA</a:t>
            </a:r>
          </a:p>
        </p:txBody>
      </p:sp>
      <p:pic>
        <p:nvPicPr>
          <p:cNvPr id="4" name=""/>
          <p:cNvPicPr>
            <a:picLocks noChangeAspect="1"/>
          </p:cNvPicPr>
          <p:nvPr/>
        </p:nvPicPr>
        <p:blipFill>
          <a:blip r:embed="rId3">
            <a:lum/>
            <a:alphaModFix/>
          </a:blip>
          <a:srcRect/>
          <a:stretch>
            <a:fillRect/>
          </a:stretch>
        </p:blipFill>
        <p:spPr>
          <a:xfrm>
            <a:off x="1645920" y="4297680"/>
            <a:ext cx="1593360" cy="1005840"/>
          </a:xfrm>
          <a:prstGeom prst="rect">
            <a:avLst/>
          </a:prstGeom>
          <a:noFill/>
          <a:ln>
            <a:noFill/>
          </a:ln>
        </p:spPr>
      </p:pic>
      <p:pic>
        <p:nvPicPr>
          <p:cNvPr id="5" name=""/>
          <p:cNvPicPr>
            <a:picLocks noChangeAspect="1"/>
          </p:cNvPicPr>
          <p:nvPr/>
        </p:nvPicPr>
        <p:blipFill>
          <a:blip r:embed="rId3">
            <a:lum/>
            <a:alphaModFix/>
          </a:blip>
          <a:srcRect/>
          <a:stretch>
            <a:fillRect/>
          </a:stretch>
        </p:blipFill>
        <p:spPr>
          <a:xfrm>
            <a:off x="7132320" y="4297680"/>
            <a:ext cx="1280159" cy="822960"/>
          </a:xfrm>
          <a:prstGeom prst="rect">
            <a:avLst/>
          </a:prstGeom>
          <a:noFill/>
          <a:ln>
            <a:noFill/>
          </a:ln>
        </p:spPr>
      </p:pic>
      <p:pic>
        <p:nvPicPr>
          <p:cNvPr id="6" name=""/>
          <p:cNvPicPr>
            <a:picLocks noChangeAspect="1"/>
          </p:cNvPicPr>
          <p:nvPr/>
        </p:nvPicPr>
        <p:blipFill>
          <a:blip r:embed="rId4">
            <a:lum/>
            <a:alphaModFix/>
          </a:blip>
          <a:srcRect/>
          <a:stretch>
            <a:fillRect/>
          </a:stretch>
        </p:blipFill>
        <p:spPr>
          <a:xfrm>
            <a:off x="182880" y="4389120"/>
            <a:ext cx="1463039" cy="823320"/>
          </a:xfrm>
          <a:prstGeom prst="rect">
            <a:avLst/>
          </a:prstGeom>
          <a:noFill/>
          <a:ln>
            <a:noFill/>
          </a:ln>
        </p:spPr>
      </p:pic>
      <p:pic>
        <p:nvPicPr>
          <p:cNvPr id="7" name=""/>
          <p:cNvPicPr>
            <a:picLocks noChangeAspect="1"/>
          </p:cNvPicPr>
          <p:nvPr/>
        </p:nvPicPr>
        <p:blipFill>
          <a:blip r:embed="rId5">
            <a:lum/>
            <a:alphaModFix/>
          </a:blip>
          <a:srcRect/>
          <a:stretch>
            <a:fillRect/>
          </a:stretch>
        </p:blipFill>
        <p:spPr>
          <a:xfrm>
            <a:off x="8595360" y="4298040"/>
            <a:ext cx="1188360" cy="1096920"/>
          </a:xfrm>
          <a:prstGeom prst="rect">
            <a:avLst/>
          </a:prstGeom>
          <a:noFill/>
          <a:ln>
            <a:noFill/>
          </a:ln>
        </p:spPr>
      </p:pic>
      <p:pic>
        <p:nvPicPr>
          <p:cNvPr id="8" name=""/>
          <p:cNvPicPr>
            <a:picLocks noChangeAspect="1"/>
          </p:cNvPicPr>
          <p:nvPr/>
        </p:nvPicPr>
        <p:blipFill>
          <a:blip r:embed="rId6">
            <a:lum/>
            <a:alphaModFix/>
          </a:blip>
          <a:srcRect/>
          <a:stretch>
            <a:fillRect/>
          </a:stretch>
        </p:blipFill>
        <p:spPr>
          <a:xfrm>
            <a:off x="5852160" y="4114800"/>
            <a:ext cx="1225440" cy="1188360"/>
          </a:xfrm>
          <a:prstGeom prst="rect">
            <a:avLst/>
          </a:prstGeom>
          <a:noFill/>
          <a:ln>
            <a:noFill/>
          </a:ln>
        </p:spPr>
      </p:pic>
      <p:pic>
        <p:nvPicPr>
          <p:cNvPr id="9" name=""/>
          <p:cNvPicPr>
            <a:picLocks noChangeAspect="1"/>
          </p:cNvPicPr>
          <p:nvPr/>
        </p:nvPicPr>
        <p:blipFill>
          <a:blip r:embed="rId7">
            <a:lum/>
            <a:alphaModFix/>
          </a:blip>
          <a:srcRect/>
          <a:stretch>
            <a:fillRect/>
          </a:stretch>
        </p:blipFill>
        <p:spPr>
          <a:xfrm>
            <a:off x="3200400" y="4206600"/>
            <a:ext cx="1218960" cy="1096920"/>
          </a:xfrm>
          <a:prstGeom prst="rect">
            <a:avLst/>
          </a:prstGeom>
          <a:noFill/>
          <a:ln>
            <a:noFill/>
          </a:ln>
        </p:spPr>
      </p:pic>
      <p:pic>
        <p:nvPicPr>
          <p:cNvPr id="10" name=""/>
          <p:cNvPicPr>
            <a:picLocks noChangeAspect="1"/>
          </p:cNvPicPr>
          <p:nvPr/>
        </p:nvPicPr>
        <p:blipFill>
          <a:blip r:embed="rId3">
            <a:lum/>
            <a:alphaModFix/>
          </a:blip>
          <a:srcRect/>
          <a:stretch>
            <a:fillRect/>
          </a:stretch>
        </p:blipFill>
        <p:spPr>
          <a:xfrm>
            <a:off x="4480560" y="4297680"/>
            <a:ext cx="1280159" cy="822960"/>
          </a:xfrm>
          <a:prstGeom prst="rect">
            <a:avLst/>
          </a:prstGeom>
          <a:noFill/>
          <a:ln>
            <a:noFill/>
          </a:ln>
        </p:spPr>
      </p:pic>
      <p:sp>
        <p:nvSpPr>
          <p:cNvPr id="11" name="TextBox 10"/>
          <p:cNvSpPr txBox="1"/>
          <p:nvPr/>
        </p:nvSpPr>
        <p:spPr>
          <a:xfrm>
            <a:off x="2520" y="5709960"/>
            <a:ext cx="10126440" cy="85968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pPr>
            <a:r>
              <a:rPr lang="en-US" sz="1800" b="0" i="0" u="none" strike="noStrike" kern="1200">
                <a:ln>
                  <a:noFill/>
                </a:ln>
                <a:solidFill>
                  <a:srgbClr val="000000"/>
                </a:solidFill>
                <a:latin typeface="Arial" pitchFamily="18"/>
                <a:ea typeface="Arial Unicode MS" pitchFamily="2"/>
                <a:cs typeface="Tahoma" pitchFamily="2"/>
              </a:rPr>
              <a:t> </a:t>
            </a:r>
            <a:r>
              <a:rPr lang="en-US" sz="1800" b="0" i="0" u="none" strike="noStrike" kern="1200">
                <a:ln>
                  <a:noFill/>
                </a:ln>
                <a:solidFill>
                  <a:srgbClr val="000096"/>
                </a:solidFill>
                <a:latin typeface="Arial" pitchFamily="18"/>
                <a:ea typeface="Arial Unicode MS" pitchFamily="2"/>
                <a:cs typeface="Tahoma" pitchFamily="2"/>
              </a:rPr>
              <a:t>&lt;topicref</a:t>
            </a:r>
            <a:r>
              <a:rPr lang="en-US" sz="1800" b="0" i="0" u="none" strike="noStrike" kern="1200">
                <a:ln>
                  <a:noFill/>
                </a:ln>
                <a:solidFill>
                  <a:srgbClr val="F5844C"/>
                </a:solidFill>
                <a:latin typeface="Arial" pitchFamily="18"/>
                <a:ea typeface="Arial Unicode MS" pitchFamily="2"/>
                <a:cs typeface="Tahoma" pitchFamily="2"/>
              </a:rPr>
              <a:t> href</a:t>
            </a:r>
            <a:r>
              <a:rPr lang="en-US" sz="1800" b="0" i="0" u="none" strike="noStrike" kern="1200">
                <a:ln>
                  <a:noFill/>
                </a:ln>
                <a:solidFill>
                  <a:srgbClr val="FF8040"/>
                </a:solidFill>
                <a:latin typeface="Arial" pitchFamily="18"/>
                <a:ea typeface="Arial Unicode MS" pitchFamily="2"/>
                <a:cs typeface="Tahoma" pitchFamily="2"/>
              </a:rPr>
              <a:t>=</a:t>
            </a:r>
            <a:r>
              <a:rPr lang="en-US" sz="1800" b="0" i="0" u="none" strike="noStrike" kern="1200">
                <a:ln>
                  <a:noFill/>
                </a:ln>
                <a:solidFill>
                  <a:srgbClr val="993300"/>
                </a:solidFill>
                <a:latin typeface="Arial" pitchFamily="18"/>
                <a:ea typeface="Arial Unicode MS" pitchFamily="2"/>
                <a:cs typeface="Tahoma" pitchFamily="2"/>
              </a:rPr>
              <a:t>"convert:/proc=xslt;ss=h2d.xsl/proc=xhtml/proc=js;js=converter.js..!/../sample.md"</a:t>
            </a:r>
            <a:r>
              <a:rPr lang="en-US" sz="1800" b="0" i="0" u="none" strike="noStrike" kern="1200">
                <a:ln>
                  <a:noFill/>
                </a:ln>
                <a:solidFill>
                  <a:srgbClr val="000096"/>
                </a:solidFill>
                <a:latin typeface="Arial" pitchFamily="18"/>
                <a:ea typeface="Arial Unicode MS" pitchFamily="2"/>
                <a:cs typeface="Tahoma" pitchFamily="2"/>
              </a:rPr>
              <a:t>/&gt;</a:t>
            </a:r>
          </a:p>
          <a:p>
            <a:pPr marL="0" marR="0" lvl="0" indent="0" rtl="0" hangingPunct="0">
              <a:lnSpc>
                <a:spcPct val="100000"/>
              </a:lnSpc>
              <a:spcBef>
                <a:spcPts val="0"/>
              </a:spcBef>
              <a:spcAft>
                <a:spcPts val="0"/>
              </a:spcAft>
              <a:buNone/>
              <a:tabLst/>
            </a:pPr>
            <a:endParaRPr lang="en-US" sz="1800" b="0" i="0" u="none" strike="noStrike" kern="1200">
              <a:ln>
                <a:noFill/>
              </a:ln>
              <a:solidFill>
                <a:srgbClr val="000096"/>
              </a:solidFill>
              <a:latin typeface="Arial" pitchFamily="18"/>
              <a:ea typeface="Arial Unicode MS" pitchFamily="2"/>
              <a:cs typeface="Tahoma" pitchFamily="2"/>
            </a:endParaRPr>
          </a:p>
          <a:p>
            <a:pPr marL="0" marR="0" lvl="0" indent="0" rtl="0" hangingPunct="0">
              <a:lnSpc>
                <a:spcPct val="100000"/>
              </a:lnSpc>
              <a:spcBef>
                <a:spcPts val="0"/>
              </a:spcBef>
              <a:spcAft>
                <a:spcPts val="0"/>
              </a:spcAft>
              <a:buNone/>
              <a:tabLst/>
            </a:pPr>
            <a:r>
              <a:rPr lang="en-US" sz="1800" b="0" i="0" u="none" strike="noStrike" kern="1200">
                <a:ln>
                  <a:noFill/>
                </a:ln>
                <a:solidFill>
                  <a:srgbClr val="000000"/>
                </a:solidFill>
                <a:latin typeface="Arial" pitchFamily="18"/>
                <a:ea typeface="Arial Unicode MS" pitchFamily="2"/>
                <a:cs typeface="Tahoma" pitchFamily="2"/>
              </a:rPr>
              <a:t> </a:t>
            </a:r>
            <a:r>
              <a:rPr lang="en-US" sz="1800" b="0" i="0" u="none" strike="noStrike" kern="1200">
                <a:ln>
                  <a:noFill/>
                </a:ln>
                <a:solidFill>
                  <a:srgbClr val="000096"/>
                </a:solidFill>
                <a:latin typeface="Arial" pitchFamily="18"/>
                <a:ea typeface="Arial Unicode MS" pitchFamily="2"/>
                <a:cs typeface="Tahoma" pitchFamily="2"/>
              </a:rPr>
              <a:t>&lt;topicref</a:t>
            </a:r>
            <a:r>
              <a:rPr lang="en-US" sz="1800" b="0" i="0" u="none" strike="noStrike" kern="1200">
                <a:ln>
                  <a:noFill/>
                </a:ln>
                <a:solidFill>
                  <a:srgbClr val="F5844C"/>
                </a:solidFill>
                <a:latin typeface="Arial" pitchFamily="18"/>
                <a:ea typeface="Arial Unicode MS" pitchFamily="2"/>
                <a:cs typeface="Tahoma" pitchFamily="2"/>
              </a:rPr>
              <a:t> href</a:t>
            </a:r>
            <a:r>
              <a:rPr lang="en-US" sz="1800" b="0" i="0" u="none" strike="noStrike" kern="1200">
                <a:ln>
                  <a:noFill/>
                </a:ln>
                <a:solidFill>
                  <a:srgbClr val="FF8040"/>
                </a:solidFill>
                <a:latin typeface="Arial" pitchFamily="18"/>
                <a:ea typeface="Arial Unicode MS" pitchFamily="2"/>
                <a:cs typeface="Tahoma" pitchFamily="2"/>
              </a:rPr>
              <a:t>=</a:t>
            </a:r>
            <a:r>
              <a:rPr lang="en-US" sz="1800" b="0" i="0" u="none" strike="noStrike" kern="1200">
                <a:ln>
                  <a:noFill/>
                </a:ln>
                <a:solidFill>
                  <a:srgbClr val="993300"/>
                </a:solidFill>
                <a:latin typeface="Arial" pitchFamily="18"/>
                <a:ea typeface="Arial Unicode MS" pitchFamily="2"/>
                <a:cs typeface="Tahoma" pitchFamily="2"/>
              </a:rPr>
              <a:t>"md2dita:/urn:files/sample.md"</a:t>
            </a:r>
            <a:r>
              <a:rPr lang="en-US" sz="1800" b="0" i="0" u="none" strike="noStrike" kern="1200">
                <a:ln>
                  <a:noFill/>
                </a:ln>
                <a:solidFill>
                  <a:srgbClr val="000096"/>
                </a:solidFill>
                <a:latin typeface="Arial" pitchFamily="18"/>
                <a:ea typeface="Arial Unicode MS" pitchFamily="2"/>
                <a:cs typeface="Tahoma" pitchFamily="2"/>
              </a:rPr>
              <a:t>/&gt;</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name="page24">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481320"/>
            <a:ext cx="8943120" cy="1371599"/>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Potential Benefits:</a:t>
            </a:r>
          </a:p>
        </p:txBody>
      </p:sp>
      <p:sp>
        <p:nvSpPr>
          <p:cNvPr id="3" name="Text Placeholder 2"/>
          <p:cNvSpPr txBox="1">
            <a:spLocks noGrp="1"/>
          </p:cNvSpPr>
          <p:nvPr>
            <p:ph type="body" idx="4294967295"/>
          </p:nvPr>
        </p:nvSpPr>
        <p:spPr>
          <a:xfrm>
            <a:off x="505799" y="1950120"/>
            <a:ext cx="9003960" cy="518220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a:t>Gather API-related input from developers</a:t>
            </a:r>
          </a:p>
          <a:p>
            <a:pPr lvl="0"/>
            <a:r>
              <a:rPr lang="en-US"/>
              <a:t>Single source content</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name="page25">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481320"/>
            <a:ext cx="8943120" cy="1371599"/>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XML Schema to DITA</a:t>
            </a:r>
          </a:p>
        </p:txBody>
      </p:sp>
      <p:sp>
        <p:nvSpPr>
          <p:cNvPr id="3" name="Text Placeholder 2"/>
          <p:cNvSpPr txBox="1">
            <a:spLocks noGrp="1"/>
          </p:cNvSpPr>
          <p:nvPr>
            <p:ph type="body" idx="4294967295"/>
          </p:nvPr>
        </p:nvSpPr>
        <p:spPr>
          <a:xfrm>
            <a:off x="452160" y="1663199"/>
            <a:ext cx="9003960" cy="518220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a:t>Preserve annotations</a:t>
            </a:r>
          </a:p>
          <a:p>
            <a:pPr lvl="0"/>
            <a:r>
              <a:rPr lang="en-US"/>
              <a:t>Show content model</a:t>
            </a:r>
          </a:p>
          <a:p>
            <a:pPr lvl="0"/>
            <a:endParaRPr lang="en-US"/>
          </a:p>
        </p:txBody>
      </p:sp>
      <p:sp>
        <p:nvSpPr>
          <p:cNvPr id="4" name="TextBox 3"/>
          <p:cNvSpPr txBox="1"/>
          <p:nvPr/>
        </p:nvSpPr>
        <p:spPr>
          <a:xfrm>
            <a:off x="275760" y="5726520"/>
            <a:ext cx="10126440" cy="85968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pPr>
            <a:r>
              <a:rPr lang="en-US" sz="1800" b="0" i="0" u="none" strike="noStrike" kern="1200">
                <a:ln>
                  <a:noFill/>
                </a:ln>
                <a:solidFill>
                  <a:srgbClr val="000096"/>
                </a:solidFill>
                <a:latin typeface="Arial" pitchFamily="18"/>
                <a:ea typeface="Arial Unicode MS" pitchFamily="2"/>
                <a:cs typeface="Tahoma" pitchFamily="2"/>
              </a:rPr>
              <a:t>&lt;topicref</a:t>
            </a:r>
            <a:r>
              <a:rPr lang="en-US" sz="1800" b="0" i="0" u="none" strike="noStrike" kern="1200">
                <a:ln>
                  <a:noFill/>
                </a:ln>
                <a:solidFill>
                  <a:srgbClr val="F5844C"/>
                </a:solidFill>
                <a:latin typeface="Arial" pitchFamily="18"/>
                <a:ea typeface="Arial Unicode MS" pitchFamily="2"/>
                <a:cs typeface="Tahoma" pitchFamily="2"/>
              </a:rPr>
              <a:t> href</a:t>
            </a:r>
            <a:r>
              <a:rPr lang="en-US" sz="1800" b="0" i="0" u="none" strike="noStrike" kern="1200">
                <a:ln>
                  <a:noFill/>
                </a:ln>
                <a:solidFill>
                  <a:srgbClr val="FF8040"/>
                </a:solidFill>
                <a:latin typeface="Arial" pitchFamily="18"/>
                <a:ea typeface="Arial Unicode MS" pitchFamily="2"/>
                <a:cs typeface="Tahoma" pitchFamily="2"/>
              </a:rPr>
              <a:t>=</a:t>
            </a:r>
            <a:r>
              <a:rPr lang="en-US" sz="1800" b="0" i="0" u="none" strike="noStrike" kern="1200">
                <a:ln>
                  <a:noFill/>
                </a:ln>
                <a:solidFill>
                  <a:srgbClr val="993300"/>
                </a:solidFill>
                <a:latin typeface="Arial" pitchFamily="18"/>
                <a:ea typeface="Arial Unicode MS" pitchFamily="2"/>
                <a:cs typeface="Tahoma" pitchFamily="2"/>
              </a:rPr>
              <a:t>"convert:/processor=xslt;ss=urn:proc:xsdToTopic.xsl!/urn:files/personal.xsd"</a:t>
            </a:r>
            <a:r>
              <a:rPr lang="en-US" sz="1800" b="0" i="0" u="none" strike="noStrike" kern="1200">
                <a:ln>
                  <a:noFill/>
                </a:ln>
                <a:solidFill>
                  <a:srgbClr val="000096"/>
                </a:solidFill>
                <a:latin typeface="Arial" pitchFamily="18"/>
                <a:ea typeface="Arial Unicode MS" pitchFamily="2"/>
                <a:cs typeface="Tahoma" pitchFamily="2"/>
              </a:rPr>
              <a:t>/&gt;</a:t>
            </a:r>
          </a:p>
          <a:p>
            <a:pPr marL="0" marR="0" lvl="0" indent="0" rtl="0" hangingPunct="0">
              <a:lnSpc>
                <a:spcPct val="100000"/>
              </a:lnSpc>
              <a:spcBef>
                <a:spcPts val="0"/>
              </a:spcBef>
              <a:spcAft>
                <a:spcPts val="0"/>
              </a:spcAft>
              <a:buNone/>
              <a:tabLst/>
            </a:pPr>
            <a:endParaRPr lang="en-US" sz="1800" b="0" i="0" u="none" strike="noStrike" kern="1200">
              <a:ln>
                <a:noFill/>
              </a:ln>
              <a:solidFill>
                <a:srgbClr val="000096"/>
              </a:solidFill>
              <a:latin typeface="Arial" pitchFamily="18"/>
              <a:ea typeface="Arial Unicode MS" pitchFamily="2"/>
              <a:cs typeface="Tahoma" pitchFamily="2"/>
            </a:endParaRPr>
          </a:p>
          <a:p>
            <a:pPr marL="0" marR="0" lvl="0" indent="0" rtl="0" hangingPunct="0">
              <a:lnSpc>
                <a:spcPct val="100000"/>
              </a:lnSpc>
              <a:spcBef>
                <a:spcPts val="0"/>
              </a:spcBef>
              <a:spcAft>
                <a:spcPts val="0"/>
              </a:spcAft>
              <a:buNone/>
              <a:tabLst/>
            </a:pPr>
            <a:r>
              <a:rPr lang="en-US" sz="1800" b="0" i="0" u="none" strike="noStrike" kern="1200">
                <a:ln>
                  <a:noFill/>
                </a:ln>
                <a:solidFill>
                  <a:srgbClr val="000096"/>
                </a:solidFill>
                <a:latin typeface="Arial" pitchFamily="18"/>
                <a:ea typeface="Arial Unicode MS" pitchFamily="2"/>
                <a:cs typeface="Tahoma" pitchFamily="2"/>
              </a:rPr>
              <a:t>&lt;topicref</a:t>
            </a:r>
            <a:r>
              <a:rPr lang="en-US" sz="1800" b="0" i="0" u="none" strike="noStrike" kern="1200">
                <a:ln>
                  <a:noFill/>
                </a:ln>
                <a:solidFill>
                  <a:srgbClr val="F5844C"/>
                </a:solidFill>
                <a:latin typeface="Arial" pitchFamily="18"/>
                <a:ea typeface="Arial Unicode MS" pitchFamily="2"/>
                <a:cs typeface="Tahoma" pitchFamily="2"/>
              </a:rPr>
              <a:t> href</a:t>
            </a:r>
            <a:r>
              <a:rPr lang="en-US" sz="1800" b="0" i="0" u="none" strike="noStrike" kern="1200">
                <a:ln>
                  <a:noFill/>
                </a:ln>
                <a:solidFill>
                  <a:srgbClr val="FF8040"/>
                </a:solidFill>
                <a:latin typeface="Arial" pitchFamily="18"/>
                <a:ea typeface="Arial Unicode MS" pitchFamily="2"/>
                <a:cs typeface="Tahoma" pitchFamily="2"/>
              </a:rPr>
              <a:t>=</a:t>
            </a:r>
            <a:r>
              <a:rPr lang="en-US" sz="1800" b="0" i="0" u="none" strike="noStrike" kern="1200">
                <a:ln>
                  <a:noFill/>
                </a:ln>
                <a:solidFill>
                  <a:srgbClr val="993300"/>
                </a:solidFill>
                <a:latin typeface="Arial" pitchFamily="18"/>
                <a:ea typeface="Arial Unicode MS" pitchFamily="2"/>
                <a:cs typeface="Tahoma" pitchFamily="2"/>
              </a:rPr>
              <a:t>"xsd2dita:/urn:files/personal.xsd"</a:t>
            </a:r>
            <a:r>
              <a:rPr lang="en-US" sz="1800" b="0" i="0" u="none" strike="noStrike" kern="1200">
                <a:ln>
                  <a:noFill/>
                </a:ln>
                <a:solidFill>
                  <a:srgbClr val="000096"/>
                </a:solidFill>
                <a:latin typeface="Arial" pitchFamily="18"/>
                <a:ea typeface="Arial Unicode MS" pitchFamily="2"/>
                <a:cs typeface="Tahoma" pitchFamily="2"/>
              </a:rPr>
              <a:t>/&gt;</a:t>
            </a:r>
          </a:p>
        </p:txBody>
      </p:sp>
      <p:sp>
        <p:nvSpPr>
          <p:cNvPr id="5" name="TextBox 4"/>
          <p:cNvSpPr txBox="1"/>
          <p:nvPr/>
        </p:nvSpPr>
        <p:spPr>
          <a:xfrm>
            <a:off x="6015240" y="2771640"/>
            <a:ext cx="3684239" cy="2705760"/>
          </a:xfrm>
          <a:prstGeom prst="rect">
            <a:avLst/>
          </a:prstGeom>
          <a:noFill/>
          <a:ln w="0">
            <a:solidFill>
              <a:srgbClr val="000000"/>
            </a:solidFill>
            <a:prstDash val="solid"/>
          </a:ln>
        </p:spPr>
        <p:txBody>
          <a:bodyPr vert="horz" wrap="none" lIns="90000" tIns="45000" rIns="90000" bIns="45000" anchorCtr="0" compatLnSpc="0"/>
          <a:lstStyle/>
          <a:p>
            <a:pPr marL="0" marR="0" lvl="0" indent="0" rtl="0" hangingPunct="0">
              <a:lnSpc>
                <a:spcPct val="100000"/>
              </a:lnSpc>
              <a:spcBef>
                <a:spcPts val="0"/>
              </a:spcBef>
              <a:spcAft>
                <a:spcPts val="0"/>
              </a:spcAft>
              <a:buNone/>
              <a:tabLst/>
            </a:pPr>
            <a:r>
              <a:rPr lang="en-US" sz="1400" b="0" i="0" u="none" strike="noStrike" kern="1200">
                <a:ln>
                  <a:noFill/>
                </a:ln>
                <a:solidFill>
                  <a:srgbClr val="000096"/>
                </a:solidFill>
                <a:latin typeface="Arial" pitchFamily="18"/>
                <a:ea typeface="Arial Unicode MS" pitchFamily="2"/>
                <a:cs typeface="Tahoma" pitchFamily="2"/>
              </a:rPr>
              <a:t>&lt;element</a:t>
            </a:r>
            <a:r>
              <a:rPr lang="en-US" sz="1400" b="0" i="0" u="none" strike="noStrike" kern="1200">
                <a:ln>
                  <a:noFill/>
                </a:ln>
                <a:solidFill>
                  <a:srgbClr val="F5844C"/>
                </a:solidFill>
                <a:latin typeface="Arial" pitchFamily="18"/>
                <a:ea typeface="Arial Unicode MS" pitchFamily="2"/>
                <a:cs typeface="Tahoma" pitchFamily="2"/>
              </a:rPr>
              <a:t> name</a:t>
            </a:r>
            <a:r>
              <a:rPr lang="en-US" sz="1400" b="0" i="0" u="none" strike="noStrike" kern="1200">
                <a:ln>
                  <a:noFill/>
                </a:ln>
                <a:solidFill>
                  <a:srgbClr val="FF8040"/>
                </a:solidFill>
                <a:latin typeface="Arial" pitchFamily="18"/>
                <a:ea typeface="Arial Unicode MS" pitchFamily="2"/>
                <a:cs typeface="Tahoma" pitchFamily="2"/>
              </a:rPr>
              <a:t>=</a:t>
            </a:r>
            <a:r>
              <a:rPr lang="en-US" sz="1400" b="0" i="0" u="none" strike="noStrike" kern="1200">
                <a:ln>
                  <a:noFill/>
                </a:ln>
                <a:solidFill>
                  <a:srgbClr val="993300"/>
                </a:solidFill>
                <a:latin typeface="Arial" pitchFamily="18"/>
                <a:ea typeface="Arial Unicode MS" pitchFamily="2"/>
                <a:cs typeface="Tahoma" pitchFamily="2"/>
              </a:rPr>
              <a:t>"name"</a:t>
            </a:r>
            <a:r>
              <a:rPr lang="en-US" sz="1400" b="0" i="0" u="none" strike="noStrike" kern="1200">
                <a:ln>
                  <a:noFill/>
                </a:ln>
                <a:solidFill>
                  <a:srgbClr val="000096"/>
                </a:solidFill>
                <a:latin typeface="Arial" pitchFamily="18"/>
                <a:ea typeface="Arial Unicode MS" pitchFamily="2"/>
                <a:cs typeface="Tahoma" pitchFamily="2"/>
              </a:rPr>
              <a:t>&gt;</a:t>
            </a:r>
            <a:r>
              <a:rPr lang="en-US" sz="1400" b="0" i="0" u="none" strike="noStrike" kern="1200">
                <a:ln>
                  <a:noFill/>
                </a:ln>
                <a:solidFill>
                  <a:srgbClr val="000000"/>
                </a:solidFill>
                <a:latin typeface="Arial" pitchFamily="18"/>
                <a:ea typeface="Arial Unicode MS" pitchFamily="2"/>
                <a:cs typeface="Tahoma" pitchFamily="2"/>
              </a:rPr>
              <a:t/>
            </a:r>
            <a:br>
              <a:rPr lang="en-US" sz="1400" b="0" i="0" u="none" strike="noStrike" kern="1200">
                <a:ln>
                  <a:noFill/>
                </a:ln>
                <a:solidFill>
                  <a:srgbClr val="000000"/>
                </a:solidFill>
                <a:latin typeface="Arial" pitchFamily="18"/>
                <a:ea typeface="Arial Unicode MS" pitchFamily="2"/>
                <a:cs typeface="Tahoma" pitchFamily="2"/>
              </a:rPr>
            </a:br>
            <a:r>
              <a:rPr lang="en-US" sz="1400" b="0" i="0" u="none" strike="noStrike" kern="1200">
                <a:ln>
                  <a:noFill/>
                </a:ln>
                <a:solidFill>
                  <a:srgbClr val="000000"/>
                </a:solidFill>
                <a:latin typeface="Arial" pitchFamily="18"/>
                <a:ea typeface="Arial Unicode MS" pitchFamily="2"/>
                <a:cs typeface="Tahoma" pitchFamily="2"/>
              </a:rPr>
              <a:t> </a:t>
            </a:r>
            <a:r>
              <a:rPr lang="en-US" sz="1400" b="0" i="0" u="none" strike="noStrike" kern="1200">
                <a:ln>
                  <a:noFill/>
                </a:ln>
                <a:solidFill>
                  <a:srgbClr val="000096"/>
                </a:solidFill>
                <a:latin typeface="Arial" pitchFamily="18"/>
                <a:ea typeface="Arial Unicode MS" pitchFamily="2"/>
                <a:cs typeface="Tahoma" pitchFamily="2"/>
              </a:rPr>
              <a:t>&lt;annotation&gt;</a:t>
            </a:r>
            <a:r>
              <a:rPr lang="en-US" sz="1400" b="0" i="0" u="none" strike="noStrike" kern="1200">
                <a:ln>
                  <a:noFill/>
                </a:ln>
                <a:solidFill>
                  <a:srgbClr val="000000"/>
                </a:solidFill>
                <a:latin typeface="Arial" pitchFamily="18"/>
                <a:ea typeface="Arial Unicode MS" pitchFamily="2"/>
                <a:cs typeface="Tahoma" pitchFamily="2"/>
              </a:rPr>
              <a:t/>
            </a:r>
            <a:br>
              <a:rPr lang="en-US" sz="1400" b="0" i="0" u="none" strike="noStrike" kern="1200">
                <a:ln>
                  <a:noFill/>
                </a:ln>
                <a:solidFill>
                  <a:srgbClr val="000000"/>
                </a:solidFill>
                <a:latin typeface="Arial" pitchFamily="18"/>
                <a:ea typeface="Arial Unicode MS" pitchFamily="2"/>
                <a:cs typeface="Tahoma" pitchFamily="2"/>
              </a:rPr>
            </a:br>
            <a:r>
              <a:rPr lang="en-US" sz="1400" b="0" i="0" u="none" strike="noStrike" kern="1200">
                <a:ln>
                  <a:noFill/>
                </a:ln>
                <a:solidFill>
                  <a:srgbClr val="000000"/>
                </a:solidFill>
                <a:latin typeface="Arial" pitchFamily="18"/>
                <a:ea typeface="Arial Unicode MS" pitchFamily="2"/>
                <a:cs typeface="Tahoma" pitchFamily="2"/>
              </a:rPr>
              <a:t>     </a:t>
            </a:r>
            <a:r>
              <a:rPr lang="en-US" sz="1400" b="0" i="0" u="none" strike="noStrike" kern="1200">
                <a:ln>
                  <a:noFill/>
                </a:ln>
                <a:solidFill>
                  <a:srgbClr val="000096"/>
                </a:solidFill>
                <a:latin typeface="Arial" pitchFamily="18"/>
                <a:ea typeface="Arial Unicode MS" pitchFamily="2"/>
                <a:cs typeface="Tahoma" pitchFamily="2"/>
              </a:rPr>
              <a:t>&lt;documentation&gt;</a:t>
            </a:r>
            <a:r>
              <a:rPr lang="en-US" sz="1400" b="0" i="0" u="none" strike="noStrike" kern="1200">
                <a:ln>
                  <a:noFill/>
                </a:ln>
                <a:solidFill>
                  <a:srgbClr val="000000"/>
                </a:solidFill>
                <a:latin typeface="Arial" pitchFamily="18"/>
                <a:ea typeface="Arial Unicode MS" pitchFamily="2"/>
                <a:cs typeface="Tahoma" pitchFamily="2"/>
              </a:rPr>
              <a:t>Specifies the person </a:t>
            </a:r>
            <a:br>
              <a:rPr lang="en-US" sz="1400" b="0" i="0" u="none" strike="noStrike" kern="1200">
                <a:ln>
                  <a:noFill/>
                </a:ln>
                <a:solidFill>
                  <a:srgbClr val="000000"/>
                </a:solidFill>
                <a:latin typeface="Arial" pitchFamily="18"/>
                <a:ea typeface="Arial Unicode MS" pitchFamily="2"/>
                <a:cs typeface="Tahoma" pitchFamily="2"/>
              </a:rPr>
            </a:br>
            <a:r>
              <a:rPr lang="en-US" sz="1400" b="0" i="0" u="none" strike="noStrike" kern="1200">
                <a:ln>
                  <a:noFill/>
                </a:ln>
                <a:solidFill>
                  <a:srgbClr val="000000"/>
                </a:solidFill>
                <a:latin typeface="Arial" pitchFamily="18"/>
                <a:ea typeface="Arial Unicode MS" pitchFamily="2"/>
                <a:cs typeface="Tahoma" pitchFamily="2"/>
              </a:rPr>
              <a:t>      family and given name.</a:t>
            </a:r>
            <a:r>
              <a:rPr lang="en-US" sz="1400" b="0" i="0" u="none" strike="noStrike" kern="1200">
                <a:ln>
                  <a:noFill/>
                </a:ln>
                <a:solidFill>
                  <a:srgbClr val="000096"/>
                </a:solidFill>
                <a:latin typeface="Arial" pitchFamily="18"/>
                <a:ea typeface="Arial Unicode MS" pitchFamily="2"/>
                <a:cs typeface="Tahoma" pitchFamily="2"/>
              </a:rPr>
              <a:t>&lt;/documentation&gt;</a:t>
            </a:r>
            <a:r>
              <a:rPr lang="en-US" sz="1400" b="0" i="0" u="none" strike="noStrike" kern="1200">
                <a:ln>
                  <a:noFill/>
                </a:ln>
                <a:solidFill>
                  <a:srgbClr val="000000"/>
                </a:solidFill>
                <a:latin typeface="Arial" pitchFamily="18"/>
                <a:ea typeface="Arial Unicode MS" pitchFamily="2"/>
                <a:cs typeface="Tahoma" pitchFamily="2"/>
              </a:rPr>
              <a:t/>
            </a:r>
            <a:br>
              <a:rPr lang="en-US" sz="1400" b="0" i="0" u="none" strike="noStrike" kern="1200">
                <a:ln>
                  <a:noFill/>
                </a:ln>
                <a:solidFill>
                  <a:srgbClr val="000000"/>
                </a:solidFill>
                <a:latin typeface="Arial" pitchFamily="18"/>
                <a:ea typeface="Arial Unicode MS" pitchFamily="2"/>
                <a:cs typeface="Tahoma" pitchFamily="2"/>
              </a:rPr>
            </a:br>
            <a:r>
              <a:rPr lang="en-US" sz="1400" b="0" i="0" u="none" strike="noStrike" kern="1200">
                <a:ln>
                  <a:noFill/>
                </a:ln>
                <a:solidFill>
                  <a:srgbClr val="000000"/>
                </a:solidFill>
                <a:latin typeface="Arial" pitchFamily="18"/>
                <a:ea typeface="Arial Unicode MS" pitchFamily="2"/>
                <a:cs typeface="Tahoma" pitchFamily="2"/>
              </a:rPr>
              <a:t> </a:t>
            </a:r>
            <a:r>
              <a:rPr lang="en-US" sz="1400" b="0" i="0" u="none" strike="noStrike" kern="1200">
                <a:ln>
                  <a:noFill/>
                </a:ln>
                <a:solidFill>
                  <a:srgbClr val="000096"/>
                </a:solidFill>
                <a:latin typeface="Arial" pitchFamily="18"/>
                <a:ea typeface="Arial Unicode MS" pitchFamily="2"/>
                <a:cs typeface="Tahoma" pitchFamily="2"/>
              </a:rPr>
              <a:t>&lt;/annotation&gt;</a:t>
            </a:r>
            <a:r>
              <a:rPr lang="en-US" sz="1400" b="0" i="0" u="none" strike="noStrike" kern="1200">
                <a:ln>
                  <a:noFill/>
                </a:ln>
                <a:solidFill>
                  <a:srgbClr val="000000"/>
                </a:solidFill>
                <a:latin typeface="Arial" pitchFamily="18"/>
                <a:ea typeface="Arial Unicode MS" pitchFamily="2"/>
                <a:cs typeface="Tahoma" pitchFamily="2"/>
              </a:rPr>
              <a:t/>
            </a:r>
            <a:br>
              <a:rPr lang="en-US" sz="1400" b="0" i="0" u="none" strike="noStrike" kern="1200">
                <a:ln>
                  <a:noFill/>
                </a:ln>
                <a:solidFill>
                  <a:srgbClr val="000000"/>
                </a:solidFill>
                <a:latin typeface="Arial" pitchFamily="18"/>
                <a:ea typeface="Arial Unicode MS" pitchFamily="2"/>
                <a:cs typeface="Tahoma" pitchFamily="2"/>
              </a:rPr>
            </a:br>
            <a:r>
              <a:rPr lang="en-US" sz="1400" b="0" i="0" u="none" strike="noStrike" kern="1200">
                <a:ln>
                  <a:noFill/>
                </a:ln>
                <a:solidFill>
                  <a:srgbClr val="000000"/>
                </a:solidFill>
                <a:latin typeface="Arial" pitchFamily="18"/>
                <a:ea typeface="Arial Unicode MS" pitchFamily="2"/>
                <a:cs typeface="Tahoma" pitchFamily="2"/>
              </a:rPr>
              <a:t> </a:t>
            </a:r>
            <a:r>
              <a:rPr lang="en-US" sz="1400" b="0" i="0" u="none" strike="noStrike" kern="1200">
                <a:ln>
                  <a:noFill/>
                </a:ln>
                <a:solidFill>
                  <a:srgbClr val="000096"/>
                </a:solidFill>
                <a:latin typeface="Arial" pitchFamily="18"/>
                <a:ea typeface="Arial Unicode MS" pitchFamily="2"/>
                <a:cs typeface="Tahoma" pitchFamily="2"/>
              </a:rPr>
              <a:t>&lt;complexType&gt;</a:t>
            </a:r>
            <a:r>
              <a:rPr lang="en-US" sz="1400" b="0" i="0" u="none" strike="noStrike" kern="1200">
                <a:ln>
                  <a:noFill/>
                </a:ln>
                <a:solidFill>
                  <a:srgbClr val="000000"/>
                </a:solidFill>
                <a:latin typeface="Arial" pitchFamily="18"/>
                <a:ea typeface="Arial Unicode MS" pitchFamily="2"/>
                <a:cs typeface="Tahoma" pitchFamily="2"/>
              </a:rPr>
              <a:t/>
            </a:r>
            <a:br>
              <a:rPr lang="en-US" sz="1400" b="0" i="0" u="none" strike="noStrike" kern="1200">
                <a:ln>
                  <a:noFill/>
                </a:ln>
                <a:solidFill>
                  <a:srgbClr val="000000"/>
                </a:solidFill>
                <a:latin typeface="Arial" pitchFamily="18"/>
                <a:ea typeface="Arial Unicode MS" pitchFamily="2"/>
                <a:cs typeface="Tahoma" pitchFamily="2"/>
              </a:rPr>
            </a:br>
            <a:r>
              <a:rPr lang="en-US" sz="1400" b="0" i="0" u="none" strike="noStrike" kern="1200">
                <a:ln>
                  <a:noFill/>
                </a:ln>
                <a:solidFill>
                  <a:srgbClr val="000000"/>
                </a:solidFill>
                <a:latin typeface="Arial" pitchFamily="18"/>
                <a:ea typeface="Arial Unicode MS" pitchFamily="2"/>
                <a:cs typeface="Tahoma" pitchFamily="2"/>
              </a:rPr>
              <a:t>     </a:t>
            </a:r>
            <a:r>
              <a:rPr lang="en-US" sz="1400" b="0" i="0" u="none" strike="noStrike" kern="1200">
                <a:ln>
                  <a:noFill/>
                </a:ln>
                <a:solidFill>
                  <a:srgbClr val="000096"/>
                </a:solidFill>
                <a:latin typeface="Arial" pitchFamily="18"/>
                <a:ea typeface="Arial Unicode MS" pitchFamily="2"/>
                <a:cs typeface="Tahoma" pitchFamily="2"/>
              </a:rPr>
              <a:t>&lt;all&gt;</a:t>
            </a:r>
            <a:r>
              <a:rPr lang="en-US" sz="1400" b="0" i="0" u="none" strike="noStrike" kern="1200">
                <a:ln>
                  <a:noFill/>
                </a:ln>
                <a:solidFill>
                  <a:srgbClr val="000000"/>
                </a:solidFill>
                <a:latin typeface="Arial" pitchFamily="18"/>
                <a:ea typeface="Arial Unicode MS" pitchFamily="2"/>
                <a:cs typeface="Tahoma" pitchFamily="2"/>
              </a:rPr>
              <a:t/>
            </a:r>
            <a:br>
              <a:rPr lang="en-US" sz="1400" b="0" i="0" u="none" strike="noStrike" kern="1200">
                <a:ln>
                  <a:noFill/>
                </a:ln>
                <a:solidFill>
                  <a:srgbClr val="000000"/>
                </a:solidFill>
                <a:latin typeface="Arial" pitchFamily="18"/>
                <a:ea typeface="Arial Unicode MS" pitchFamily="2"/>
                <a:cs typeface="Tahoma" pitchFamily="2"/>
              </a:rPr>
            </a:br>
            <a:r>
              <a:rPr lang="en-US" sz="1400" b="0" i="0" u="none" strike="noStrike" kern="1200">
                <a:ln>
                  <a:noFill/>
                </a:ln>
                <a:solidFill>
                  <a:srgbClr val="000000"/>
                </a:solidFill>
                <a:latin typeface="Arial" pitchFamily="18"/>
                <a:ea typeface="Arial Unicode MS" pitchFamily="2"/>
                <a:cs typeface="Tahoma" pitchFamily="2"/>
              </a:rPr>
              <a:t>         </a:t>
            </a:r>
            <a:r>
              <a:rPr lang="en-US" sz="1400" b="0" i="0" u="none" strike="noStrike" kern="1200">
                <a:ln>
                  <a:noFill/>
                </a:ln>
                <a:solidFill>
                  <a:srgbClr val="000096"/>
                </a:solidFill>
                <a:latin typeface="Arial" pitchFamily="18"/>
                <a:ea typeface="Arial Unicode MS" pitchFamily="2"/>
                <a:cs typeface="Tahoma" pitchFamily="2"/>
              </a:rPr>
              <a:t>&lt;element</a:t>
            </a:r>
            <a:r>
              <a:rPr lang="en-US" sz="1400" b="0" i="0" u="none" strike="noStrike" kern="1200">
                <a:ln>
                  <a:noFill/>
                </a:ln>
                <a:solidFill>
                  <a:srgbClr val="F5844C"/>
                </a:solidFill>
                <a:latin typeface="Arial" pitchFamily="18"/>
                <a:ea typeface="Arial Unicode MS" pitchFamily="2"/>
                <a:cs typeface="Tahoma" pitchFamily="2"/>
              </a:rPr>
              <a:t> ref</a:t>
            </a:r>
            <a:r>
              <a:rPr lang="en-US" sz="1400" b="0" i="0" u="none" strike="noStrike" kern="1200">
                <a:ln>
                  <a:noFill/>
                </a:ln>
                <a:solidFill>
                  <a:srgbClr val="FF8040"/>
                </a:solidFill>
                <a:latin typeface="Arial" pitchFamily="18"/>
                <a:ea typeface="Arial Unicode MS" pitchFamily="2"/>
                <a:cs typeface="Tahoma" pitchFamily="2"/>
              </a:rPr>
              <a:t>=</a:t>
            </a:r>
            <a:r>
              <a:rPr lang="en-US" sz="1400" b="0" i="0" u="none" strike="noStrike" kern="1200">
                <a:ln>
                  <a:noFill/>
                </a:ln>
                <a:solidFill>
                  <a:srgbClr val="993300"/>
                </a:solidFill>
                <a:latin typeface="Arial" pitchFamily="18"/>
                <a:ea typeface="Arial Unicode MS" pitchFamily="2"/>
                <a:cs typeface="Tahoma" pitchFamily="2"/>
              </a:rPr>
              <a:t>"p:family"</a:t>
            </a:r>
            <a:r>
              <a:rPr lang="en-US" sz="1400" b="0" i="0" u="none" strike="noStrike" kern="1200">
                <a:ln>
                  <a:noFill/>
                </a:ln>
                <a:solidFill>
                  <a:srgbClr val="000096"/>
                </a:solidFill>
                <a:latin typeface="Arial" pitchFamily="18"/>
                <a:ea typeface="Arial Unicode MS" pitchFamily="2"/>
                <a:cs typeface="Tahoma" pitchFamily="2"/>
              </a:rPr>
              <a:t>/&gt;</a:t>
            </a:r>
            <a:r>
              <a:rPr lang="en-US" sz="1400" b="0" i="0" u="none" strike="noStrike" kern="1200">
                <a:ln>
                  <a:noFill/>
                </a:ln>
                <a:solidFill>
                  <a:srgbClr val="000000"/>
                </a:solidFill>
                <a:latin typeface="Arial" pitchFamily="18"/>
                <a:ea typeface="Arial Unicode MS" pitchFamily="2"/>
                <a:cs typeface="Tahoma" pitchFamily="2"/>
              </a:rPr>
              <a:t/>
            </a:r>
            <a:br>
              <a:rPr lang="en-US" sz="1400" b="0" i="0" u="none" strike="noStrike" kern="1200">
                <a:ln>
                  <a:noFill/>
                </a:ln>
                <a:solidFill>
                  <a:srgbClr val="000000"/>
                </a:solidFill>
                <a:latin typeface="Arial" pitchFamily="18"/>
                <a:ea typeface="Arial Unicode MS" pitchFamily="2"/>
                <a:cs typeface="Tahoma" pitchFamily="2"/>
              </a:rPr>
            </a:br>
            <a:r>
              <a:rPr lang="en-US" sz="1400" b="0" i="0" u="none" strike="noStrike" kern="1200">
                <a:ln>
                  <a:noFill/>
                </a:ln>
                <a:solidFill>
                  <a:srgbClr val="000000"/>
                </a:solidFill>
                <a:latin typeface="Arial" pitchFamily="18"/>
                <a:ea typeface="Arial Unicode MS" pitchFamily="2"/>
                <a:cs typeface="Tahoma" pitchFamily="2"/>
              </a:rPr>
              <a:t>         </a:t>
            </a:r>
            <a:r>
              <a:rPr lang="en-US" sz="1400" b="0" i="0" u="none" strike="noStrike" kern="1200">
                <a:ln>
                  <a:noFill/>
                </a:ln>
                <a:solidFill>
                  <a:srgbClr val="000096"/>
                </a:solidFill>
                <a:latin typeface="Arial" pitchFamily="18"/>
                <a:ea typeface="Arial Unicode MS" pitchFamily="2"/>
                <a:cs typeface="Tahoma" pitchFamily="2"/>
              </a:rPr>
              <a:t>&lt;element</a:t>
            </a:r>
            <a:r>
              <a:rPr lang="en-US" sz="1400" b="0" i="0" u="none" strike="noStrike" kern="1200">
                <a:ln>
                  <a:noFill/>
                </a:ln>
                <a:solidFill>
                  <a:srgbClr val="F5844C"/>
                </a:solidFill>
                <a:latin typeface="Arial" pitchFamily="18"/>
                <a:ea typeface="Arial Unicode MS" pitchFamily="2"/>
                <a:cs typeface="Tahoma" pitchFamily="2"/>
              </a:rPr>
              <a:t> ref</a:t>
            </a:r>
            <a:r>
              <a:rPr lang="en-US" sz="1400" b="0" i="0" u="none" strike="noStrike" kern="1200">
                <a:ln>
                  <a:noFill/>
                </a:ln>
                <a:solidFill>
                  <a:srgbClr val="FF8040"/>
                </a:solidFill>
                <a:latin typeface="Arial" pitchFamily="18"/>
                <a:ea typeface="Arial Unicode MS" pitchFamily="2"/>
                <a:cs typeface="Tahoma" pitchFamily="2"/>
              </a:rPr>
              <a:t>=</a:t>
            </a:r>
            <a:r>
              <a:rPr lang="en-US" sz="1400" b="0" i="0" u="none" strike="noStrike" kern="1200">
                <a:ln>
                  <a:noFill/>
                </a:ln>
                <a:solidFill>
                  <a:srgbClr val="993300"/>
                </a:solidFill>
                <a:latin typeface="Arial" pitchFamily="18"/>
                <a:ea typeface="Arial Unicode MS" pitchFamily="2"/>
                <a:cs typeface="Tahoma" pitchFamily="2"/>
              </a:rPr>
              <a:t>"p:given"</a:t>
            </a:r>
            <a:r>
              <a:rPr lang="en-US" sz="1400" b="0" i="0" u="none" strike="noStrike" kern="1200">
                <a:ln>
                  <a:noFill/>
                </a:ln>
                <a:solidFill>
                  <a:srgbClr val="000096"/>
                </a:solidFill>
                <a:latin typeface="Arial" pitchFamily="18"/>
                <a:ea typeface="Arial Unicode MS" pitchFamily="2"/>
                <a:cs typeface="Tahoma" pitchFamily="2"/>
              </a:rPr>
              <a:t>/&gt;</a:t>
            </a:r>
            <a:r>
              <a:rPr lang="en-US" sz="1400" b="0" i="0" u="none" strike="noStrike" kern="1200">
                <a:ln>
                  <a:noFill/>
                </a:ln>
                <a:solidFill>
                  <a:srgbClr val="000000"/>
                </a:solidFill>
                <a:latin typeface="Arial" pitchFamily="18"/>
                <a:ea typeface="Arial Unicode MS" pitchFamily="2"/>
                <a:cs typeface="Tahoma" pitchFamily="2"/>
              </a:rPr>
              <a:t/>
            </a:r>
            <a:br>
              <a:rPr lang="en-US" sz="1400" b="0" i="0" u="none" strike="noStrike" kern="1200">
                <a:ln>
                  <a:noFill/>
                </a:ln>
                <a:solidFill>
                  <a:srgbClr val="000000"/>
                </a:solidFill>
                <a:latin typeface="Arial" pitchFamily="18"/>
                <a:ea typeface="Arial Unicode MS" pitchFamily="2"/>
                <a:cs typeface="Tahoma" pitchFamily="2"/>
              </a:rPr>
            </a:br>
            <a:r>
              <a:rPr lang="en-US" sz="1400" b="0" i="0" u="none" strike="noStrike" kern="1200">
                <a:ln>
                  <a:noFill/>
                </a:ln>
                <a:solidFill>
                  <a:srgbClr val="000000"/>
                </a:solidFill>
                <a:latin typeface="Arial" pitchFamily="18"/>
                <a:ea typeface="Arial Unicode MS" pitchFamily="2"/>
                <a:cs typeface="Tahoma" pitchFamily="2"/>
              </a:rPr>
              <a:t>     </a:t>
            </a:r>
            <a:r>
              <a:rPr lang="en-US" sz="1400" b="0" i="0" u="none" strike="noStrike" kern="1200">
                <a:ln>
                  <a:noFill/>
                </a:ln>
                <a:solidFill>
                  <a:srgbClr val="000096"/>
                </a:solidFill>
                <a:latin typeface="Arial" pitchFamily="18"/>
                <a:ea typeface="Arial Unicode MS" pitchFamily="2"/>
                <a:cs typeface="Tahoma" pitchFamily="2"/>
              </a:rPr>
              <a:t>&lt;/all&gt;</a:t>
            </a:r>
            <a:r>
              <a:rPr lang="en-US" sz="1400" b="0" i="0" u="none" strike="noStrike" kern="1200">
                <a:ln>
                  <a:noFill/>
                </a:ln>
                <a:solidFill>
                  <a:srgbClr val="000000"/>
                </a:solidFill>
                <a:latin typeface="Arial" pitchFamily="18"/>
                <a:ea typeface="Arial Unicode MS" pitchFamily="2"/>
                <a:cs typeface="Tahoma" pitchFamily="2"/>
              </a:rPr>
              <a:t/>
            </a:r>
            <a:br>
              <a:rPr lang="en-US" sz="1400" b="0" i="0" u="none" strike="noStrike" kern="1200">
                <a:ln>
                  <a:noFill/>
                </a:ln>
                <a:solidFill>
                  <a:srgbClr val="000000"/>
                </a:solidFill>
                <a:latin typeface="Arial" pitchFamily="18"/>
                <a:ea typeface="Arial Unicode MS" pitchFamily="2"/>
                <a:cs typeface="Tahoma" pitchFamily="2"/>
              </a:rPr>
            </a:br>
            <a:r>
              <a:rPr lang="en-US" sz="1400" b="0" i="0" u="none" strike="noStrike" kern="1200">
                <a:ln>
                  <a:noFill/>
                </a:ln>
                <a:solidFill>
                  <a:srgbClr val="000000"/>
                </a:solidFill>
                <a:latin typeface="Arial" pitchFamily="18"/>
                <a:ea typeface="Arial Unicode MS" pitchFamily="2"/>
                <a:cs typeface="Tahoma" pitchFamily="2"/>
              </a:rPr>
              <a:t> </a:t>
            </a:r>
            <a:r>
              <a:rPr lang="en-US" sz="1400" b="0" i="0" u="none" strike="noStrike" kern="1200">
                <a:ln>
                  <a:noFill/>
                </a:ln>
                <a:solidFill>
                  <a:srgbClr val="000096"/>
                </a:solidFill>
                <a:latin typeface="Arial" pitchFamily="18"/>
                <a:ea typeface="Arial Unicode MS" pitchFamily="2"/>
                <a:cs typeface="Tahoma" pitchFamily="2"/>
              </a:rPr>
              <a:t>&lt;/complexType&gt;</a:t>
            </a:r>
            <a:r>
              <a:rPr lang="en-US" sz="1400" b="0" i="0" u="none" strike="noStrike" kern="1200">
                <a:ln>
                  <a:noFill/>
                </a:ln>
                <a:solidFill>
                  <a:srgbClr val="000000"/>
                </a:solidFill>
                <a:latin typeface="Arial" pitchFamily="18"/>
                <a:ea typeface="Arial Unicode MS" pitchFamily="2"/>
                <a:cs typeface="Tahoma" pitchFamily="2"/>
              </a:rPr>
              <a:t/>
            </a:r>
            <a:br>
              <a:rPr lang="en-US" sz="1400" b="0" i="0" u="none" strike="noStrike" kern="1200">
                <a:ln>
                  <a:noFill/>
                </a:ln>
                <a:solidFill>
                  <a:srgbClr val="000000"/>
                </a:solidFill>
                <a:latin typeface="Arial" pitchFamily="18"/>
                <a:ea typeface="Arial Unicode MS" pitchFamily="2"/>
                <a:cs typeface="Tahoma" pitchFamily="2"/>
              </a:rPr>
            </a:br>
            <a:r>
              <a:rPr lang="en-US" sz="1400" b="0" i="0" u="none" strike="noStrike" kern="1200">
                <a:ln>
                  <a:noFill/>
                </a:ln>
                <a:solidFill>
                  <a:srgbClr val="000096"/>
                </a:solidFill>
                <a:latin typeface="Arial" pitchFamily="18"/>
                <a:ea typeface="Arial Unicode MS" pitchFamily="2"/>
                <a:cs typeface="Tahoma" pitchFamily="2"/>
              </a:rPr>
              <a:t>&lt;/element&gt;</a:t>
            </a:r>
          </a:p>
        </p:txBody>
      </p:sp>
      <p:pic>
        <p:nvPicPr>
          <p:cNvPr id="6" name=""/>
          <p:cNvPicPr>
            <a:picLocks noChangeAspect="1"/>
          </p:cNvPicPr>
          <p:nvPr/>
        </p:nvPicPr>
        <p:blipFill>
          <a:blip r:embed="rId3">
            <a:lum/>
            <a:alphaModFix/>
          </a:blip>
          <a:srcRect/>
          <a:stretch>
            <a:fillRect/>
          </a:stretch>
        </p:blipFill>
        <p:spPr>
          <a:xfrm>
            <a:off x="4003920" y="3193920"/>
            <a:ext cx="1593360" cy="1005840"/>
          </a:xfrm>
          <a:prstGeom prst="rect">
            <a:avLst/>
          </a:prstGeom>
          <a:noFill/>
          <a:ln>
            <a:noFill/>
          </a:ln>
        </p:spPr>
      </p:pic>
      <p:pic>
        <p:nvPicPr>
          <p:cNvPr id="7" name=""/>
          <p:cNvPicPr>
            <a:picLocks noChangeAspect="1"/>
          </p:cNvPicPr>
          <p:nvPr/>
        </p:nvPicPr>
        <p:blipFill>
          <a:blip r:embed="rId4">
            <a:lum/>
            <a:alphaModFix/>
          </a:blip>
          <a:srcRect/>
          <a:stretch>
            <a:fillRect/>
          </a:stretch>
        </p:blipFill>
        <p:spPr>
          <a:xfrm>
            <a:off x="559080" y="3110399"/>
            <a:ext cx="2880360" cy="1127880"/>
          </a:xfrm>
          <a:prstGeom prst="rect">
            <a:avLst/>
          </a:prstGeom>
          <a:noFill/>
          <a:ln w="6480">
            <a:solidFill>
              <a:srgbClr val="000000"/>
            </a:solidFill>
            <a:prstDash val="solid"/>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name="page26">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481320"/>
            <a:ext cx="8943120" cy="1371599"/>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Potential Benefits:</a:t>
            </a:r>
          </a:p>
        </p:txBody>
      </p:sp>
      <p:sp>
        <p:nvSpPr>
          <p:cNvPr id="3" name="Text Placeholder 2"/>
          <p:cNvSpPr txBox="1">
            <a:spLocks noGrp="1"/>
          </p:cNvSpPr>
          <p:nvPr>
            <p:ph type="body" idx="4294967295"/>
          </p:nvPr>
        </p:nvSpPr>
        <p:spPr>
          <a:xfrm>
            <a:off x="505799" y="1950120"/>
            <a:ext cx="9003960" cy="518220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a:t>Integrate basic XML Schema documentation in DITA-based project.</a:t>
            </a:r>
          </a:p>
          <a:p>
            <a:pPr lvl="0"/>
            <a:r>
              <a:rPr lang="en-US"/>
              <a:t>Single source content</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name="page27">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481320"/>
            <a:ext cx="8943120" cy="1371599"/>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Javadoc to DITA</a:t>
            </a:r>
          </a:p>
        </p:txBody>
      </p:sp>
      <p:sp>
        <p:nvSpPr>
          <p:cNvPr id="3" name="Text Placeholder 2"/>
          <p:cNvSpPr txBox="1">
            <a:spLocks noGrp="1"/>
          </p:cNvSpPr>
          <p:nvPr>
            <p:ph type="body" idx="4294967295"/>
          </p:nvPr>
        </p:nvSpPr>
        <p:spPr>
          <a:xfrm>
            <a:off x="452160" y="1663199"/>
            <a:ext cx="9003960" cy="518220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a:t>Javadoc HTML to XHTML</a:t>
            </a:r>
          </a:p>
          <a:p>
            <a:pPr lvl="0"/>
            <a:r>
              <a:rPr lang="en-US"/>
              <a:t>XHTML to DITA</a:t>
            </a:r>
          </a:p>
          <a:p>
            <a:pPr lvl="0"/>
            <a:endParaRPr lang="en-US"/>
          </a:p>
        </p:txBody>
      </p:sp>
      <p:sp>
        <p:nvSpPr>
          <p:cNvPr id="4" name="TextBox 3"/>
          <p:cNvSpPr txBox="1"/>
          <p:nvPr/>
        </p:nvSpPr>
        <p:spPr>
          <a:xfrm>
            <a:off x="137520" y="5231160"/>
            <a:ext cx="9761040" cy="111564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pPr>
            <a:r>
              <a:rPr lang="en-US" sz="1800" b="0" i="0" u="none" strike="noStrike" kern="1200">
                <a:ln>
                  <a:noFill/>
                </a:ln>
                <a:solidFill>
                  <a:srgbClr val="000096"/>
                </a:solidFill>
                <a:latin typeface="Arial" pitchFamily="18"/>
                <a:ea typeface="Arial Unicode MS" pitchFamily="2"/>
                <a:cs typeface="Tahoma" pitchFamily="2"/>
              </a:rPr>
              <a:t>&lt;topicref</a:t>
            </a:r>
          </a:p>
          <a:p>
            <a:pPr marL="0" marR="0" lvl="0" indent="0" rtl="0" hangingPunct="0">
              <a:lnSpc>
                <a:spcPct val="100000"/>
              </a:lnSpc>
              <a:spcBef>
                <a:spcPts val="0"/>
              </a:spcBef>
              <a:spcAft>
                <a:spcPts val="0"/>
              </a:spcAft>
              <a:buNone/>
              <a:tabLst/>
            </a:pPr>
            <a:r>
              <a:rPr lang="en-US" sz="1800" b="0" i="0" u="none" strike="noStrike" kern="1200">
                <a:ln>
                  <a:noFill/>
                </a:ln>
                <a:solidFill>
                  <a:srgbClr val="000096"/>
                </a:solidFill>
                <a:latin typeface="Arial" pitchFamily="18"/>
                <a:ea typeface="Arial Unicode MS" pitchFamily="2"/>
                <a:cs typeface="Tahoma" pitchFamily="2"/>
              </a:rPr>
              <a:t>  </a:t>
            </a:r>
            <a:r>
              <a:rPr lang="en-US" sz="1800" b="0" i="0" u="none" strike="noStrike" kern="1200">
                <a:ln>
                  <a:noFill/>
                </a:ln>
                <a:solidFill>
                  <a:srgbClr val="F5844C"/>
                </a:solidFill>
                <a:latin typeface="Arial" pitchFamily="18"/>
                <a:ea typeface="Arial Unicode MS" pitchFamily="2"/>
                <a:cs typeface="Tahoma" pitchFamily="2"/>
              </a:rPr>
              <a:t>href</a:t>
            </a:r>
            <a:r>
              <a:rPr lang="en-US" sz="1800" b="0" i="0" u="none" strike="noStrike" kern="1200">
                <a:ln>
                  <a:noFill/>
                </a:ln>
                <a:solidFill>
                  <a:srgbClr val="FF8040"/>
                </a:solidFill>
                <a:latin typeface="Arial" pitchFamily="18"/>
                <a:ea typeface="Arial Unicode MS" pitchFamily="2"/>
                <a:cs typeface="Tahoma" pitchFamily="2"/>
              </a:rPr>
              <a:t>=</a:t>
            </a:r>
            <a:r>
              <a:rPr lang="en-US" sz="1800" b="0" i="0" u="none" strike="noStrike" kern="1200">
                <a:ln>
                  <a:noFill/>
                </a:ln>
                <a:solidFill>
                  <a:srgbClr val="993300"/>
                </a:solidFill>
                <a:latin typeface="Arial" pitchFamily="18"/>
                <a:ea typeface="Arial Unicode MS" pitchFamily="2"/>
                <a:cs typeface="Tahoma" pitchFamily="2"/>
              </a:rPr>
              <a:t>"convert:/proc=xslt;ss=urn:proc:jdToTopic.xsl/proc=xhtml/!/urn:files:ButtonEditor.html"</a:t>
            </a:r>
            <a:r>
              <a:rPr lang="en-US" sz="1800" b="0" i="0" u="none" strike="noStrike" kern="1200">
                <a:ln>
                  <a:noFill/>
                </a:ln>
                <a:solidFill>
                  <a:srgbClr val="000096"/>
                </a:solidFill>
                <a:latin typeface="Arial" pitchFamily="18"/>
                <a:ea typeface="Arial Unicode MS" pitchFamily="2"/>
                <a:cs typeface="Tahoma" pitchFamily="2"/>
              </a:rPr>
              <a:t>/&gt;</a:t>
            </a:r>
          </a:p>
          <a:p>
            <a:pPr marL="0" marR="0" lvl="0" indent="0" rtl="0" hangingPunct="0">
              <a:lnSpc>
                <a:spcPct val="100000"/>
              </a:lnSpc>
              <a:spcBef>
                <a:spcPts val="0"/>
              </a:spcBef>
              <a:spcAft>
                <a:spcPts val="0"/>
              </a:spcAft>
              <a:buNone/>
              <a:tabLst/>
            </a:pPr>
            <a:endParaRPr lang="en-US" sz="1800" b="0" i="0" u="none" strike="noStrike" kern="1200">
              <a:ln>
                <a:noFill/>
              </a:ln>
              <a:solidFill>
                <a:srgbClr val="000096"/>
              </a:solidFill>
              <a:latin typeface="Arial" pitchFamily="18"/>
              <a:ea typeface="Arial Unicode MS" pitchFamily="2"/>
              <a:cs typeface="Tahoma" pitchFamily="2"/>
            </a:endParaRPr>
          </a:p>
          <a:p>
            <a:pPr marL="0" marR="0" lvl="0" indent="0" rtl="0" hangingPunct="0">
              <a:lnSpc>
                <a:spcPct val="100000"/>
              </a:lnSpc>
              <a:spcBef>
                <a:spcPts val="0"/>
              </a:spcBef>
              <a:spcAft>
                <a:spcPts val="0"/>
              </a:spcAft>
              <a:buNone/>
              <a:tabLst/>
            </a:pPr>
            <a:r>
              <a:rPr lang="en-US" sz="1800" b="0" i="0" u="none" strike="noStrike" kern="1200">
                <a:ln>
                  <a:noFill/>
                </a:ln>
                <a:solidFill>
                  <a:srgbClr val="000096"/>
                </a:solidFill>
                <a:latin typeface="Arial" pitchFamily="18"/>
                <a:ea typeface="Arial Unicode MS" pitchFamily="2"/>
                <a:cs typeface="Tahoma" pitchFamily="2"/>
              </a:rPr>
              <a:t>&lt;topicref </a:t>
            </a:r>
            <a:r>
              <a:rPr lang="en-US" sz="1800" b="0" i="0" u="none" strike="noStrike" kern="1200">
                <a:ln>
                  <a:noFill/>
                </a:ln>
                <a:solidFill>
                  <a:srgbClr val="F5844C"/>
                </a:solidFill>
                <a:latin typeface="Arial" pitchFamily="18"/>
                <a:ea typeface="Arial Unicode MS" pitchFamily="2"/>
                <a:cs typeface="Tahoma" pitchFamily="2"/>
              </a:rPr>
              <a:t>href</a:t>
            </a:r>
            <a:r>
              <a:rPr lang="en-US" sz="1800" b="0" i="0" u="none" strike="noStrike" kern="1200">
                <a:ln>
                  <a:noFill/>
                </a:ln>
                <a:solidFill>
                  <a:srgbClr val="FF8040"/>
                </a:solidFill>
                <a:latin typeface="Arial" pitchFamily="18"/>
                <a:ea typeface="Arial Unicode MS" pitchFamily="2"/>
                <a:cs typeface="Tahoma" pitchFamily="2"/>
              </a:rPr>
              <a:t>=</a:t>
            </a:r>
            <a:r>
              <a:rPr lang="en-US" sz="1800" b="0" i="0" u="none" strike="noStrike" kern="1200">
                <a:ln>
                  <a:noFill/>
                </a:ln>
                <a:solidFill>
                  <a:srgbClr val="993300"/>
                </a:solidFill>
                <a:latin typeface="Arial" pitchFamily="18"/>
                <a:ea typeface="Arial Unicode MS" pitchFamily="2"/>
                <a:cs typeface="Tahoma" pitchFamily="2"/>
              </a:rPr>
              <a:t>"javadoc2dita:/urn:files:ButtonEditor.html"</a:t>
            </a:r>
            <a:r>
              <a:rPr lang="en-US" sz="1800" b="0" i="0" u="none" strike="noStrike" kern="1200">
                <a:ln>
                  <a:noFill/>
                </a:ln>
                <a:solidFill>
                  <a:srgbClr val="000096"/>
                </a:solidFill>
                <a:latin typeface="Arial" pitchFamily="18"/>
                <a:ea typeface="Arial Unicode MS" pitchFamily="2"/>
                <a:cs typeface="Tahoma" pitchFamily="2"/>
              </a:rPr>
              <a:t>/&gt;</a:t>
            </a:r>
          </a:p>
        </p:txBody>
      </p:sp>
      <p:pic>
        <p:nvPicPr>
          <p:cNvPr id="5" name=""/>
          <p:cNvPicPr>
            <a:picLocks noChangeAspect="1"/>
          </p:cNvPicPr>
          <p:nvPr/>
        </p:nvPicPr>
        <p:blipFill>
          <a:blip r:embed="rId3">
            <a:lum/>
            <a:alphaModFix/>
          </a:blip>
          <a:srcRect/>
          <a:stretch>
            <a:fillRect/>
          </a:stretch>
        </p:blipFill>
        <p:spPr>
          <a:xfrm>
            <a:off x="2578319" y="3894120"/>
            <a:ext cx="1593360" cy="1005840"/>
          </a:xfrm>
          <a:prstGeom prst="rect">
            <a:avLst/>
          </a:prstGeom>
          <a:noFill/>
          <a:ln>
            <a:noFill/>
          </a:ln>
        </p:spPr>
      </p:pic>
      <p:pic>
        <p:nvPicPr>
          <p:cNvPr id="6" name=""/>
          <p:cNvPicPr>
            <a:picLocks noChangeAspect="1"/>
          </p:cNvPicPr>
          <p:nvPr/>
        </p:nvPicPr>
        <p:blipFill>
          <a:blip r:embed="rId4">
            <a:lum/>
            <a:alphaModFix/>
          </a:blip>
          <a:srcRect/>
          <a:stretch>
            <a:fillRect/>
          </a:stretch>
        </p:blipFill>
        <p:spPr>
          <a:xfrm>
            <a:off x="1115280" y="3985560"/>
            <a:ext cx="1463039" cy="823320"/>
          </a:xfrm>
          <a:prstGeom prst="rect">
            <a:avLst/>
          </a:prstGeom>
          <a:noFill/>
          <a:ln>
            <a:noFill/>
          </a:ln>
        </p:spPr>
      </p:pic>
      <p:pic>
        <p:nvPicPr>
          <p:cNvPr id="7" name=""/>
          <p:cNvPicPr>
            <a:picLocks noChangeAspect="1"/>
          </p:cNvPicPr>
          <p:nvPr/>
        </p:nvPicPr>
        <p:blipFill>
          <a:blip r:embed="rId5">
            <a:lum/>
            <a:alphaModFix/>
          </a:blip>
          <a:srcRect/>
          <a:stretch>
            <a:fillRect/>
          </a:stretch>
        </p:blipFill>
        <p:spPr>
          <a:xfrm>
            <a:off x="4132800" y="3803040"/>
            <a:ext cx="1218960" cy="1096920"/>
          </a:xfrm>
          <a:prstGeom prst="rect">
            <a:avLst/>
          </a:prstGeom>
          <a:noFill/>
          <a:ln>
            <a:noFill/>
          </a:ln>
        </p:spPr>
      </p:pic>
      <p:pic>
        <p:nvPicPr>
          <p:cNvPr id="8" name=""/>
          <p:cNvPicPr>
            <a:picLocks noChangeAspect="1"/>
          </p:cNvPicPr>
          <p:nvPr/>
        </p:nvPicPr>
        <p:blipFill>
          <a:blip r:embed="rId3">
            <a:lum/>
            <a:alphaModFix/>
          </a:blip>
          <a:srcRect/>
          <a:stretch>
            <a:fillRect/>
          </a:stretch>
        </p:blipFill>
        <p:spPr>
          <a:xfrm>
            <a:off x="5412960" y="3894120"/>
            <a:ext cx="1280159" cy="822960"/>
          </a:xfrm>
          <a:prstGeom prst="rect">
            <a:avLst/>
          </a:prstGeom>
          <a:noFill/>
          <a:ln>
            <a:noFill/>
          </a:ln>
        </p:spPr>
      </p:pic>
      <p:pic>
        <p:nvPicPr>
          <p:cNvPr id="9" name=""/>
          <p:cNvPicPr>
            <a:picLocks noChangeAspect="1"/>
          </p:cNvPicPr>
          <p:nvPr/>
        </p:nvPicPr>
        <p:blipFill>
          <a:blip r:embed="rId6">
            <a:lum/>
            <a:alphaModFix/>
          </a:blip>
          <a:srcRect/>
          <a:stretch>
            <a:fillRect/>
          </a:stretch>
        </p:blipFill>
        <p:spPr>
          <a:xfrm>
            <a:off x="6884640" y="3808080"/>
            <a:ext cx="1828440" cy="914039"/>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name="page28">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481320"/>
            <a:ext cx="8943120" cy="1371599"/>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Potential Benefits:</a:t>
            </a:r>
          </a:p>
        </p:txBody>
      </p:sp>
      <p:sp>
        <p:nvSpPr>
          <p:cNvPr id="3" name="Text Placeholder 2"/>
          <p:cNvSpPr txBox="1">
            <a:spLocks noGrp="1"/>
          </p:cNvSpPr>
          <p:nvPr>
            <p:ph type="body" idx="4294967295"/>
          </p:nvPr>
        </p:nvSpPr>
        <p:spPr>
          <a:xfrm>
            <a:off x="505799" y="1950120"/>
            <a:ext cx="9003960" cy="518220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a:t>Publish DITA conversion of Javadoc to PDF</a:t>
            </a:r>
          </a:p>
          <a:p>
            <a:pPr lvl="0"/>
            <a:r>
              <a:rPr lang="en-US"/>
              <a:t>Single source content</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name="page29">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481320"/>
            <a:ext cx="8943120" cy="1371599"/>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Java to DITA</a:t>
            </a:r>
          </a:p>
        </p:txBody>
      </p:sp>
      <p:sp>
        <p:nvSpPr>
          <p:cNvPr id="3" name="Text Placeholder 2"/>
          <p:cNvSpPr txBox="1">
            <a:spLocks noGrp="1"/>
          </p:cNvSpPr>
          <p:nvPr>
            <p:ph type="body" idx="4294967295"/>
          </p:nvPr>
        </p:nvSpPr>
        <p:spPr>
          <a:xfrm>
            <a:off x="452160" y="1663199"/>
            <a:ext cx="9003960" cy="518220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a:t>Java to XML</a:t>
            </a:r>
          </a:p>
          <a:p>
            <a:pPr lvl="0"/>
            <a:r>
              <a:rPr lang="en-US"/>
              <a:t>XHTML to DITA</a:t>
            </a:r>
          </a:p>
          <a:p>
            <a:pPr lvl="0"/>
            <a:endParaRPr lang="en-US"/>
          </a:p>
        </p:txBody>
      </p:sp>
      <p:sp>
        <p:nvSpPr>
          <p:cNvPr id="4" name="TextBox 3"/>
          <p:cNvSpPr txBox="1"/>
          <p:nvPr/>
        </p:nvSpPr>
        <p:spPr>
          <a:xfrm>
            <a:off x="137520" y="5231160"/>
            <a:ext cx="9761040" cy="1371959"/>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pPr>
            <a:r>
              <a:rPr lang="en-US" sz="1800" b="0" i="0" u="none" strike="noStrike" kern="1200">
                <a:ln>
                  <a:noFill/>
                </a:ln>
                <a:solidFill>
                  <a:srgbClr val="000096"/>
                </a:solidFill>
                <a:latin typeface="Arial" pitchFamily="18"/>
                <a:ea typeface="Arial Unicode MS" pitchFamily="2"/>
                <a:cs typeface="Tahoma" pitchFamily="2"/>
              </a:rPr>
              <a:t>&lt;topicref  </a:t>
            </a:r>
            <a:r>
              <a:rPr lang="en-US" sz="1800" b="0" i="0" u="none" strike="noStrike" kern="1200">
                <a:ln>
                  <a:noFill/>
                </a:ln>
                <a:solidFill>
                  <a:srgbClr val="F5844C"/>
                </a:solidFill>
                <a:latin typeface="Arial" pitchFamily="18"/>
                <a:ea typeface="Arial Unicode MS" pitchFamily="2"/>
                <a:cs typeface="Tahoma" pitchFamily="2"/>
              </a:rPr>
              <a:t>href</a:t>
            </a:r>
            <a:r>
              <a:rPr lang="en-US" sz="1800" b="0" i="0" u="none" strike="noStrike" kern="1200">
                <a:ln>
                  <a:noFill/>
                </a:ln>
                <a:solidFill>
                  <a:srgbClr val="FF8040"/>
                </a:solidFill>
                <a:latin typeface="Arial" pitchFamily="18"/>
                <a:ea typeface="Arial Unicode MS" pitchFamily="2"/>
                <a:cs typeface="Tahoma" pitchFamily="2"/>
              </a:rPr>
              <a:t>=</a:t>
            </a:r>
            <a:r>
              <a:rPr lang="en-US" sz="1800" b="0" i="0" u="none" strike="noStrike" kern="1200">
                <a:ln>
                  <a:noFill/>
                </a:ln>
                <a:solidFill>
                  <a:srgbClr val="993300"/>
                </a:solidFill>
                <a:latin typeface="Arial" pitchFamily="18"/>
                <a:ea typeface="Arial Unicode MS" pitchFamily="2"/>
                <a:cs typeface="Tahoma" pitchFamily="2"/>
              </a:rPr>
              <a:t>"convert:/processor=xslt;ss=urn:processors:javaToTopic.xsl/processor=java;jars=urn:processors:jars;ccn=j.to.xml.JavaToXML!/urn:files:WSAuthorEditorPage.java"</a:t>
            </a:r>
            <a:r>
              <a:rPr lang="en-US" sz="1800" b="0" i="0" u="none" strike="noStrike" kern="1200">
                <a:ln>
                  <a:noFill/>
                </a:ln>
                <a:solidFill>
                  <a:srgbClr val="000096"/>
                </a:solidFill>
                <a:latin typeface="Arial" pitchFamily="18"/>
                <a:ea typeface="Arial Unicode MS" pitchFamily="2"/>
                <a:cs typeface="Tahoma" pitchFamily="2"/>
              </a:rPr>
              <a:t>/&gt;</a:t>
            </a:r>
          </a:p>
          <a:p>
            <a:pPr marL="0" marR="0" lvl="0" indent="0" rtl="0" hangingPunct="0">
              <a:lnSpc>
                <a:spcPct val="100000"/>
              </a:lnSpc>
              <a:spcBef>
                <a:spcPts val="0"/>
              </a:spcBef>
              <a:spcAft>
                <a:spcPts val="0"/>
              </a:spcAft>
              <a:buNone/>
              <a:tabLst/>
            </a:pPr>
            <a:endParaRPr lang="en-US" sz="1800" b="0" i="0" u="none" strike="noStrike" kern="1200">
              <a:ln>
                <a:noFill/>
              </a:ln>
              <a:solidFill>
                <a:srgbClr val="000096"/>
              </a:solidFill>
              <a:latin typeface="Arial" pitchFamily="18"/>
              <a:ea typeface="Arial Unicode MS" pitchFamily="2"/>
              <a:cs typeface="Tahoma" pitchFamily="2"/>
            </a:endParaRPr>
          </a:p>
          <a:p>
            <a:pPr marL="0" marR="0" lvl="0" indent="0" rtl="0" hangingPunct="0">
              <a:lnSpc>
                <a:spcPct val="100000"/>
              </a:lnSpc>
              <a:spcBef>
                <a:spcPts val="0"/>
              </a:spcBef>
              <a:spcAft>
                <a:spcPts val="0"/>
              </a:spcAft>
              <a:buNone/>
              <a:tabLst/>
            </a:pPr>
            <a:r>
              <a:rPr lang="en-US" sz="1800" b="0" i="0" u="none" strike="noStrike" kern="1200">
                <a:ln>
                  <a:noFill/>
                </a:ln>
                <a:solidFill>
                  <a:srgbClr val="000096"/>
                </a:solidFill>
                <a:latin typeface="Arial" pitchFamily="18"/>
                <a:ea typeface="Arial Unicode MS" pitchFamily="2"/>
                <a:cs typeface="Tahoma" pitchFamily="2"/>
              </a:rPr>
              <a:t>&lt;topicref </a:t>
            </a:r>
            <a:r>
              <a:rPr lang="en-US" sz="1800" b="0" i="0" u="none" strike="noStrike" kern="1200">
                <a:ln>
                  <a:noFill/>
                </a:ln>
                <a:solidFill>
                  <a:srgbClr val="F5844C"/>
                </a:solidFill>
                <a:latin typeface="Arial" pitchFamily="18"/>
                <a:ea typeface="Arial Unicode MS" pitchFamily="2"/>
                <a:cs typeface="Tahoma" pitchFamily="2"/>
              </a:rPr>
              <a:t>href</a:t>
            </a:r>
            <a:r>
              <a:rPr lang="en-US" sz="1800" b="0" i="0" u="none" strike="noStrike" kern="1200">
                <a:ln>
                  <a:noFill/>
                </a:ln>
                <a:solidFill>
                  <a:srgbClr val="FF8040"/>
                </a:solidFill>
                <a:latin typeface="Arial" pitchFamily="18"/>
                <a:ea typeface="Arial Unicode MS" pitchFamily="2"/>
                <a:cs typeface="Tahoma" pitchFamily="2"/>
              </a:rPr>
              <a:t>=</a:t>
            </a:r>
            <a:r>
              <a:rPr lang="en-US" sz="1800" b="0" i="0" u="none" strike="noStrike" kern="1200">
                <a:ln>
                  <a:noFill/>
                </a:ln>
                <a:solidFill>
                  <a:srgbClr val="993300"/>
                </a:solidFill>
                <a:latin typeface="Arial" pitchFamily="18"/>
                <a:ea typeface="Arial Unicode MS" pitchFamily="2"/>
                <a:cs typeface="Tahoma" pitchFamily="2"/>
              </a:rPr>
              <a:t>"javadoc2dita:/urn:files:WSAuthorEditorPage.java"</a:t>
            </a:r>
            <a:r>
              <a:rPr lang="en-US" sz="1800" b="0" i="0" u="none" strike="noStrike" kern="1200">
                <a:ln>
                  <a:noFill/>
                </a:ln>
                <a:solidFill>
                  <a:srgbClr val="000096"/>
                </a:solidFill>
                <a:latin typeface="Arial" pitchFamily="18"/>
                <a:ea typeface="Arial Unicode MS" pitchFamily="2"/>
                <a:cs typeface="Tahoma" pitchFamily="2"/>
              </a:rPr>
              <a:t>/&gt;</a:t>
            </a:r>
          </a:p>
        </p:txBody>
      </p:sp>
      <p:pic>
        <p:nvPicPr>
          <p:cNvPr id="5" name=""/>
          <p:cNvPicPr>
            <a:picLocks noChangeAspect="1"/>
          </p:cNvPicPr>
          <p:nvPr/>
        </p:nvPicPr>
        <p:blipFill>
          <a:blip r:embed="rId3">
            <a:lum/>
            <a:alphaModFix/>
          </a:blip>
          <a:srcRect/>
          <a:stretch>
            <a:fillRect/>
          </a:stretch>
        </p:blipFill>
        <p:spPr>
          <a:xfrm>
            <a:off x="2578319" y="3894120"/>
            <a:ext cx="1593360" cy="1005840"/>
          </a:xfrm>
          <a:prstGeom prst="rect">
            <a:avLst/>
          </a:prstGeom>
          <a:noFill/>
          <a:ln>
            <a:noFill/>
          </a:ln>
        </p:spPr>
      </p:pic>
      <p:pic>
        <p:nvPicPr>
          <p:cNvPr id="6" name=""/>
          <p:cNvPicPr>
            <a:picLocks noChangeAspect="1"/>
          </p:cNvPicPr>
          <p:nvPr/>
        </p:nvPicPr>
        <p:blipFill>
          <a:blip r:embed="rId4">
            <a:lum/>
            <a:alphaModFix/>
          </a:blip>
          <a:srcRect/>
          <a:stretch>
            <a:fillRect/>
          </a:stretch>
        </p:blipFill>
        <p:spPr>
          <a:xfrm>
            <a:off x="1115280" y="3985560"/>
            <a:ext cx="1463039" cy="823320"/>
          </a:xfrm>
          <a:prstGeom prst="rect">
            <a:avLst/>
          </a:prstGeom>
          <a:noFill/>
          <a:ln>
            <a:noFill/>
          </a:ln>
        </p:spPr>
      </p:pic>
      <p:pic>
        <p:nvPicPr>
          <p:cNvPr id="7" name=""/>
          <p:cNvPicPr>
            <a:picLocks noChangeAspect="1"/>
          </p:cNvPicPr>
          <p:nvPr/>
        </p:nvPicPr>
        <p:blipFill>
          <a:blip r:embed="rId3">
            <a:lum/>
            <a:alphaModFix/>
          </a:blip>
          <a:srcRect/>
          <a:stretch>
            <a:fillRect/>
          </a:stretch>
        </p:blipFill>
        <p:spPr>
          <a:xfrm>
            <a:off x="5412960" y="3894120"/>
            <a:ext cx="1280159" cy="822960"/>
          </a:xfrm>
          <a:prstGeom prst="rect">
            <a:avLst/>
          </a:prstGeom>
          <a:noFill/>
          <a:ln>
            <a:noFill/>
          </a:ln>
        </p:spPr>
      </p:pic>
      <p:pic>
        <p:nvPicPr>
          <p:cNvPr id="8" name=""/>
          <p:cNvPicPr>
            <a:picLocks noChangeAspect="1"/>
          </p:cNvPicPr>
          <p:nvPr/>
        </p:nvPicPr>
        <p:blipFill>
          <a:blip r:embed="rId5">
            <a:lum/>
            <a:alphaModFix/>
          </a:blip>
          <a:srcRect/>
          <a:stretch>
            <a:fillRect/>
          </a:stretch>
        </p:blipFill>
        <p:spPr>
          <a:xfrm>
            <a:off x="6870599" y="3803760"/>
            <a:ext cx="1134720" cy="1144440"/>
          </a:xfrm>
          <a:prstGeom prst="rect">
            <a:avLst/>
          </a:prstGeom>
          <a:noFill/>
          <a:ln>
            <a:noFill/>
          </a:ln>
        </p:spPr>
      </p:pic>
      <p:pic>
        <p:nvPicPr>
          <p:cNvPr id="9" name=""/>
          <p:cNvPicPr>
            <a:picLocks noChangeAspect="1"/>
          </p:cNvPicPr>
          <p:nvPr/>
        </p:nvPicPr>
        <p:blipFill>
          <a:blip r:embed="rId6">
            <a:lum/>
            <a:alphaModFix/>
          </a:blip>
          <a:srcRect/>
          <a:stretch>
            <a:fillRect/>
          </a:stretch>
        </p:blipFill>
        <p:spPr>
          <a:xfrm>
            <a:off x="4212000" y="3787559"/>
            <a:ext cx="1146600" cy="129492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page3">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Structure</a:t>
            </a:r>
          </a:p>
        </p:txBody>
      </p:sp>
      <p:sp>
        <p:nvSpPr>
          <p:cNvPr id="3" name="Text Placeholder 2"/>
          <p:cNvSpPr txBox="1">
            <a:spLocks noGrp="1"/>
          </p:cNvSpPr>
          <p:nvPr>
            <p:ph type="body" idx="4294967295"/>
          </p:nvPr>
        </p:nvSpPr>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a:t>Need for speed = need for structure</a:t>
            </a:r>
          </a:p>
          <a:p>
            <a:pPr lvl="0"/>
            <a:endParaRPr lang="en-US"/>
          </a:p>
          <a:p>
            <a:pPr lvl="0"/>
            <a:r>
              <a:rPr lang="en-US" b="1"/>
              <a:t>Structure</a:t>
            </a:r>
            <a:r>
              <a:rPr lang="en-US"/>
              <a:t> is important</a:t>
            </a:r>
          </a:p>
          <a:p>
            <a:pPr lvl="0"/>
            <a:endParaRPr lang="en-US"/>
          </a:p>
          <a:p>
            <a:pPr lvl="0"/>
            <a:r>
              <a:rPr lang="en-US"/>
              <a:t>Consistent structure → automatic processing</a:t>
            </a:r>
          </a:p>
        </p:txBody>
      </p:sp>
      <p:grpSp>
        <p:nvGrpSpPr>
          <p:cNvPr id="4" name="Group 3"/>
          <p:cNvGrpSpPr/>
          <p:nvPr/>
        </p:nvGrpSpPr>
        <p:grpSpPr>
          <a:xfrm>
            <a:off x="211320" y="2613600"/>
            <a:ext cx="4181400" cy="494279"/>
            <a:chOff x="211320" y="2613600"/>
            <a:chExt cx="4181400" cy="494279"/>
          </a:xfrm>
        </p:grpSpPr>
        <p:sp>
          <p:nvSpPr>
            <p:cNvPr id="5" name="TextBox 4"/>
            <p:cNvSpPr txBox="1"/>
            <p:nvPr/>
          </p:nvSpPr>
          <p:spPr>
            <a:xfrm>
              <a:off x="346680" y="2613600"/>
              <a:ext cx="1741680" cy="35604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1" u="none" strike="noStrike" kern="1200">
                  <a:ln>
                    <a:noFill/>
                  </a:ln>
                  <a:latin typeface="Arial" pitchFamily="18"/>
                  <a:ea typeface="Arial Unicode MS" pitchFamily="2"/>
                  <a:cs typeface="Tahoma" pitchFamily="2"/>
                </a:rPr>
                <a:t>Consistent</a:t>
              </a:r>
            </a:p>
          </p:txBody>
        </p:sp>
        <p:sp>
          <p:nvSpPr>
            <p:cNvPr id="6" name="TextBox 5"/>
            <p:cNvSpPr txBox="1"/>
            <p:nvPr/>
          </p:nvSpPr>
          <p:spPr>
            <a:xfrm>
              <a:off x="2495880" y="2659320"/>
              <a:ext cx="1741680" cy="39600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what is really</a:t>
              </a:r>
            </a:p>
          </p:txBody>
        </p:sp>
        <p:sp>
          <p:nvSpPr>
            <p:cNvPr id="7" name="Straight Connector 6"/>
            <p:cNvSpPr/>
            <p:nvPr/>
          </p:nvSpPr>
          <p:spPr>
            <a:xfrm>
              <a:off x="211320" y="2896560"/>
              <a:ext cx="712439" cy="198000"/>
            </a:xfrm>
            <a:prstGeom prst="line">
              <a:avLst/>
            </a:prstGeom>
            <a:noFill/>
            <a:ln w="0">
              <a:solidFill>
                <a:srgbClr val="000000"/>
              </a:solidFill>
              <a:prstDash val="solid"/>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8" name="Straight Connector 7"/>
            <p:cNvSpPr/>
            <p:nvPr/>
          </p:nvSpPr>
          <p:spPr>
            <a:xfrm flipH="1">
              <a:off x="923759" y="2791080"/>
              <a:ext cx="817921" cy="303480"/>
            </a:xfrm>
            <a:prstGeom prst="line">
              <a:avLst/>
            </a:prstGeom>
            <a:noFill/>
            <a:ln w="0">
              <a:solidFill>
                <a:srgbClr val="000000"/>
              </a:solidFill>
              <a:prstDash val="solid"/>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9" name="Straight Connector 8"/>
            <p:cNvSpPr/>
            <p:nvPr/>
          </p:nvSpPr>
          <p:spPr>
            <a:xfrm flipH="1" flipV="1">
              <a:off x="2268360" y="2830680"/>
              <a:ext cx="870839" cy="277199"/>
            </a:xfrm>
            <a:prstGeom prst="line">
              <a:avLst/>
            </a:prstGeom>
            <a:noFill/>
            <a:ln w="0">
              <a:solidFill>
                <a:srgbClr val="000000"/>
              </a:solidFill>
              <a:prstDash val="solid"/>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10" name="Straight Connector 9"/>
            <p:cNvSpPr/>
            <p:nvPr/>
          </p:nvSpPr>
          <p:spPr>
            <a:xfrm flipH="1">
              <a:off x="3139199" y="2804400"/>
              <a:ext cx="1253521" cy="303479"/>
            </a:xfrm>
            <a:prstGeom prst="line">
              <a:avLst/>
            </a:prstGeom>
            <a:noFill/>
            <a:ln w="0">
              <a:solidFill>
                <a:srgbClr val="000000"/>
              </a:solidFill>
              <a:prstDash val="solid"/>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grpSp>
      <p:sp>
        <p:nvSpPr>
          <p:cNvPr id="11" name="TextBox 10"/>
          <p:cNvSpPr txBox="1"/>
          <p:nvPr/>
        </p:nvSpPr>
        <p:spPr>
          <a:xfrm>
            <a:off x="3934800" y="3580200"/>
            <a:ext cx="7370640" cy="85824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not necessarily the actual form</a:t>
            </a:r>
          </a:p>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of encoding that structure</a:t>
            </a:r>
          </a:p>
        </p:txBody>
      </p:sp>
      <p:sp>
        <p:nvSpPr>
          <p:cNvPr id="12" name="TextBox 11"/>
          <p:cNvSpPr txBox="1"/>
          <p:nvPr/>
        </p:nvSpPr>
        <p:spPr>
          <a:xfrm>
            <a:off x="3934800" y="3580200"/>
            <a:ext cx="7370640" cy="85824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not necessarily the actual form</a:t>
            </a:r>
          </a:p>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of encoding that structure</a:t>
            </a:r>
          </a:p>
        </p:txBody>
      </p:sp>
      <p:sp>
        <p:nvSpPr>
          <p:cNvPr id="13" name="TextBox 12"/>
          <p:cNvSpPr txBox="1"/>
          <p:nvPr/>
        </p:nvSpPr>
        <p:spPr>
          <a:xfrm>
            <a:off x="3258720" y="5054400"/>
            <a:ext cx="6128999" cy="41004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So we can convert from one form of encoding to another</a:t>
            </a:r>
          </a:p>
        </p:txBody>
      </p:sp>
      <p:sp>
        <p:nvSpPr>
          <p:cNvPr id="14" name="TextBox 13"/>
          <p:cNvSpPr txBox="1"/>
          <p:nvPr/>
        </p:nvSpPr>
        <p:spPr>
          <a:xfrm>
            <a:off x="1607400" y="3591360"/>
            <a:ext cx="2238840" cy="1370159"/>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at a logical level...</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name="page30">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481320"/>
            <a:ext cx="8943120" cy="1371599"/>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Dynamic reports in DITA</a:t>
            </a:r>
          </a:p>
        </p:txBody>
      </p:sp>
      <p:sp>
        <p:nvSpPr>
          <p:cNvPr id="3" name="Text Placeholder 2"/>
          <p:cNvSpPr txBox="1">
            <a:spLocks noGrp="1"/>
          </p:cNvSpPr>
          <p:nvPr>
            <p:ph type="body" idx="4294967295"/>
          </p:nvPr>
        </p:nvSpPr>
        <p:spPr>
          <a:xfrm>
            <a:off x="505799" y="1950120"/>
            <a:ext cx="9003960" cy="518220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a:t>Excel to XML</a:t>
            </a:r>
          </a:p>
          <a:p>
            <a:pPr lvl="0"/>
            <a:r>
              <a:rPr lang="en-US"/>
              <a:t>XML to SVG</a:t>
            </a:r>
          </a:p>
          <a:p>
            <a:pPr lvl="0"/>
            <a:r>
              <a:rPr lang="en-US"/>
              <a:t>SVG referred in DITA topic</a:t>
            </a:r>
          </a:p>
        </p:txBody>
      </p:sp>
      <p:pic>
        <p:nvPicPr>
          <p:cNvPr id="4" name=""/>
          <p:cNvPicPr>
            <a:picLocks noChangeAspect="1"/>
          </p:cNvPicPr>
          <p:nvPr/>
        </p:nvPicPr>
        <p:blipFill>
          <a:blip r:embed="rId3">
            <a:lum/>
            <a:alphaModFix/>
          </a:blip>
          <a:srcRect/>
          <a:stretch>
            <a:fillRect/>
          </a:stretch>
        </p:blipFill>
        <p:spPr>
          <a:xfrm>
            <a:off x="8354160" y="4455000"/>
            <a:ext cx="1146600" cy="1294920"/>
          </a:xfrm>
          <a:prstGeom prst="rect">
            <a:avLst/>
          </a:prstGeom>
          <a:noFill/>
          <a:ln>
            <a:noFill/>
          </a:ln>
        </p:spPr>
      </p:pic>
      <p:pic>
        <p:nvPicPr>
          <p:cNvPr id="5" name=""/>
          <p:cNvPicPr>
            <a:picLocks noChangeAspect="1"/>
          </p:cNvPicPr>
          <p:nvPr/>
        </p:nvPicPr>
        <p:blipFill>
          <a:blip r:embed="rId4">
            <a:lum/>
            <a:alphaModFix/>
          </a:blip>
          <a:srcRect/>
          <a:stretch>
            <a:fillRect/>
          </a:stretch>
        </p:blipFill>
        <p:spPr>
          <a:xfrm>
            <a:off x="5376960" y="4468680"/>
            <a:ext cx="1146600" cy="1294920"/>
          </a:xfrm>
          <a:prstGeom prst="rect">
            <a:avLst/>
          </a:prstGeom>
          <a:noFill/>
          <a:ln>
            <a:noFill/>
          </a:ln>
        </p:spPr>
      </p:pic>
      <p:pic>
        <p:nvPicPr>
          <p:cNvPr id="6" name=""/>
          <p:cNvPicPr>
            <a:picLocks noChangeAspect="1"/>
          </p:cNvPicPr>
          <p:nvPr/>
        </p:nvPicPr>
        <p:blipFill>
          <a:blip r:embed="rId5">
            <a:lum/>
            <a:alphaModFix/>
          </a:blip>
          <a:srcRect/>
          <a:stretch>
            <a:fillRect/>
          </a:stretch>
        </p:blipFill>
        <p:spPr>
          <a:xfrm>
            <a:off x="6547680" y="4450680"/>
            <a:ext cx="1680479" cy="1066680"/>
          </a:xfrm>
          <a:prstGeom prst="rect">
            <a:avLst/>
          </a:prstGeom>
          <a:noFill/>
          <a:ln>
            <a:noFill/>
          </a:ln>
        </p:spPr>
      </p:pic>
      <p:pic>
        <p:nvPicPr>
          <p:cNvPr id="7" name=""/>
          <p:cNvPicPr>
            <a:picLocks noChangeAspect="1"/>
          </p:cNvPicPr>
          <p:nvPr/>
        </p:nvPicPr>
        <p:blipFill>
          <a:blip r:embed="rId5">
            <a:lum/>
            <a:alphaModFix/>
          </a:blip>
          <a:srcRect/>
          <a:stretch>
            <a:fillRect/>
          </a:stretch>
        </p:blipFill>
        <p:spPr>
          <a:xfrm>
            <a:off x="3623040" y="4480560"/>
            <a:ext cx="1680479" cy="1066680"/>
          </a:xfrm>
          <a:prstGeom prst="rect">
            <a:avLst/>
          </a:prstGeom>
          <a:noFill/>
          <a:ln>
            <a:noFill/>
          </a:ln>
        </p:spPr>
      </p:pic>
      <p:pic>
        <p:nvPicPr>
          <p:cNvPr id="8" name=""/>
          <p:cNvPicPr>
            <a:picLocks noChangeAspect="1"/>
          </p:cNvPicPr>
          <p:nvPr/>
        </p:nvPicPr>
        <p:blipFill>
          <a:blip r:embed="rId6">
            <a:lum/>
            <a:alphaModFix/>
          </a:blip>
          <a:srcRect/>
          <a:stretch>
            <a:fillRect/>
          </a:stretch>
        </p:blipFill>
        <p:spPr>
          <a:xfrm>
            <a:off x="182880" y="4754879"/>
            <a:ext cx="1188719" cy="731519"/>
          </a:xfrm>
          <a:prstGeom prst="rect">
            <a:avLst/>
          </a:prstGeom>
          <a:noFill/>
          <a:ln>
            <a:noFill/>
          </a:ln>
        </p:spPr>
      </p:pic>
      <p:pic>
        <p:nvPicPr>
          <p:cNvPr id="9" name=""/>
          <p:cNvPicPr>
            <a:picLocks noChangeAspect="1"/>
          </p:cNvPicPr>
          <p:nvPr/>
        </p:nvPicPr>
        <p:blipFill>
          <a:blip r:embed="rId7">
            <a:lum/>
            <a:alphaModFix/>
          </a:blip>
          <a:srcRect/>
          <a:stretch>
            <a:fillRect/>
          </a:stretch>
        </p:blipFill>
        <p:spPr>
          <a:xfrm>
            <a:off x="1371599" y="4686480"/>
            <a:ext cx="914400" cy="982800"/>
          </a:xfrm>
          <a:prstGeom prst="rect">
            <a:avLst/>
          </a:prstGeom>
          <a:noFill/>
          <a:ln>
            <a:noFill/>
          </a:ln>
        </p:spPr>
      </p:pic>
      <p:sp>
        <p:nvSpPr>
          <p:cNvPr id="10" name="TextBox 9"/>
          <p:cNvSpPr txBox="1"/>
          <p:nvPr/>
        </p:nvSpPr>
        <p:spPr>
          <a:xfrm>
            <a:off x="416880" y="6116039"/>
            <a:ext cx="9166319" cy="60336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pPr>
            <a:r>
              <a:rPr lang="en-US" sz="1800" b="0" i="0" u="none" strike="noStrike" kern="1200">
                <a:ln>
                  <a:noFill/>
                </a:ln>
                <a:solidFill>
                  <a:srgbClr val="000096"/>
                </a:solidFill>
                <a:latin typeface="Arial" pitchFamily="18"/>
                <a:ea typeface="Arial Unicode MS" pitchFamily="2"/>
                <a:cs typeface="Tahoma" pitchFamily="2"/>
              </a:rPr>
              <a:t>&lt;image</a:t>
            </a:r>
            <a:r>
              <a:rPr lang="en-US" sz="1800" b="0" i="0" u="none" strike="noStrike" kern="1200">
                <a:ln>
                  <a:noFill/>
                </a:ln>
                <a:solidFill>
                  <a:srgbClr val="F5844C"/>
                </a:solidFill>
                <a:latin typeface="Arial" pitchFamily="18"/>
                <a:ea typeface="Arial Unicode MS" pitchFamily="2"/>
                <a:cs typeface="Tahoma" pitchFamily="2"/>
              </a:rPr>
              <a:t> href</a:t>
            </a:r>
            <a:r>
              <a:rPr lang="en-US" sz="1800" b="0" i="0" u="none" strike="noStrike" kern="1200">
                <a:ln>
                  <a:noFill/>
                </a:ln>
                <a:solidFill>
                  <a:srgbClr val="FF8040"/>
                </a:solidFill>
                <a:latin typeface="Arial" pitchFamily="18"/>
                <a:ea typeface="Arial Unicode MS" pitchFamily="2"/>
                <a:cs typeface="Tahoma" pitchFamily="2"/>
              </a:rPr>
              <a:t>=</a:t>
            </a:r>
            <a:r>
              <a:rPr lang="en-US" sz="1800" b="0" i="0" u="none" strike="noStrike" kern="1200">
                <a:ln>
                  <a:noFill/>
                </a:ln>
                <a:solidFill>
                  <a:srgbClr val="993300"/>
                </a:solidFill>
                <a:latin typeface="Arial" pitchFamily="18"/>
                <a:ea typeface="Arial Unicode MS" pitchFamily="2"/>
                <a:cs typeface="Tahoma" pitchFamily="2"/>
              </a:rPr>
              <a:t>"convert:/proc=xslt;ss=sales.xsl/proc=excel;sn=sample!/../sales.xml"</a:t>
            </a:r>
            <a:r>
              <a:rPr lang="en-US" sz="1800" b="0" i="0" u="none" strike="noStrike" kern="1200">
                <a:ln>
                  <a:noFill/>
                </a:ln>
                <a:solidFill>
                  <a:srgbClr val="000096"/>
                </a:solidFill>
                <a:latin typeface="Arial" pitchFamily="18"/>
                <a:ea typeface="Arial Unicode MS" pitchFamily="2"/>
                <a:cs typeface="Tahoma" pitchFamily="2"/>
              </a:rPr>
              <a:t>/&gt;</a:t>
            </a:r>
          </a:p>
        </p:txBody>
      </p:sp>
      <p:pic>
        <p:nvPicPr>
          <p:cNvPr id="11" name=""/>
          <p:cNvPicPr>
            <a:picLocks noChangeAspect="1"/>
          </p:cNvPicPr>
          <p:nvPr/>
        </p:nvPicPr>
        <p:blipFill>
          <a:blip r:embed="rId8">
            <a:lum/>
            <a:alphaModFix/>
          </a:blip>
          <a:srcRect/>
          <a:stretch>
            <a:fillRect/>
          </a:stretch>
        </p:blipFill>
        <p:spPr>
          <a:xfrm>
            <a:off x="2288880" y="4341600"/>
            <a:ext cx="1261080" cy="141372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name="page31">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481320"/>
            <a:ext cx="8943120" cy="1371599"/>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Potential Benefits:</a:t>
            </a:r>
          </a:p>
        </p:txBody>
      </p:sp>
      <p:sp>
        <p:nvSpPr>
          <p:cNvPr id="3" name="Text Placeholder 2"/>
          <p:cNvSpPr txBox="1">
            <a:spLocks noGrp="1"/>
          </p:cNvSpPr>
          <p:nvPr>
            <p:ph type="body" idx="4294967295"/>
          </p:nvPr>
        </p:nvSpPr>
        <p:spPr>
          <a:xfrm>
            <a:off x="559800" y="1762199"/>
            <a:ext cx="9003960" cy="518220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a:t>Publish graphs which dynamically change in time</a:t>
            </a:r>
          </a:p>
          <a:p>
            <a:pPr lvl="0"/>
            <a:r>
              <a:rPr lang="en-US"/>
              <a:t>Single source content</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name="page32">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481320"/>
            <a:ext cx="8943120" cy="1371599"/>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CSV to DITA (and back...)</a:t>
            </a:r>
          </a:p>
        </p:txBody>
      </p:sp>
      <p:sp>
        <p:nvSpPr>
          <p:cNvPr id="3" name="Text Placeholder 2"/>
          <p:cNvSpPr txBox="1">
            <a:spLocks noGrp="1"/>
          </p:cNvSpPr>
          <p:nvPr>
            <p:ph type="body" idx="4294967295"/>
          </p:nvPr>
        </p:nvSpPr>
        <p:spPr>
          <a:xfrm>
            <a:off x="505799" y="1950120"/>
            <a:ext cx="9003960" cy="518220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a:t>CSV (Comma separated values) to DITA</a:t>
            </a:r>
          </a:p>
          <a:p>
            <a:pPr lvl="0"/>
            <a:r>
              <a:rPr lang="en-US"/>
              <a:t>DITA to CSV</a:t>
            </a:r>
          </a:p>
        </p:txBody>
      </p:sp>
      <p:pic>
        <p:nvPicPr>
          <p:cNvPr id="4" name=""/>
          <p:cNvPicPr>
            <a:picLocks noChangeAspect="1"/>
          </p:cNvPicPr>
          <p:nvPr/>
        </p:nvPicPr>
        <p:blipFill>
          <a:blip r:embed="rId3">
            <a:lum/>
            <a:alphaModFix/>
          </a:blip>
          <a:srcRect/>
          <a:stretch>
            <a:fillRect/>
          </a:stretch>
        </p:blipFill>
        <p:spPr>
          <a:xfrm>
            <a:off x="3618360" y="4333320"/>
            <a:ext cx="1593360" cy="1005840"/>
          </a:xfrm>
          <a:prstGeom prst="rect">
            <a:avLst/>
          </a:prstGeom>
          <a:noFill/>
          <a:ln>
            <a:noFill/>
          </a:ln>
        </p:spPr>
      </p:pic>
      <p:pic>
        <p:nvPicPr>
          <p:cNvPr id="5" name=""/>
          <p:cNvPicPr>
            <a:picLocks noChangeAspect="1"/>
          </p:cNvPicPr>
          <p:nvPr/>
        </p:nvPicPr>
        <p:blipFill>
          <a:blip r:embed="rId4">
            <a:lum/>
            <a:alphaModFix/>
          </a:blip>
          <a:srcRect/>
          <a:stretch>
            <a:fillRect/>
          </a:stretch>
        </p:blipFill>
        <p:spPr>
          <a:xfrm>
            <a:off x="1699200" y="4051440"/>
            <a:ext cx="1463039" cy="823320"/>
          </a:xfrm>
          <a:prstGeom prst="rect">
            <a:avLst/>
          </a:prstGeom>
          <a:noFill/>
          <a:ln>
            <a:noFill/>
          </a:ln>
        </p:spPr>
      </p:pic>
      <p:pic>
        <p:nvPicPr>
          <p:cNvPr id="6" name=""/>
          <p:cNvPicPr>
            <a:picLocks noChangeAspect="1"/>
          </p:cNvPicPr>
          <p:nvPr/>
        </p:nvPicPr>
        <p:blipFill>
          <a:blip r:embed="rId3">
            <a:lum/>
            <a:alphaModFix/>
          </a:blip>
          <a:srcRect/>
          <a:stretch>
            <a:fillRect/>
          </a:stretch>
        </p:blipFill>
        <p:spPr>
          <a:xfrm flipH="1">
            <a:off x="3890160" y="3780720"/>
            <a:ext cx="1280159" cy="822960"/>
          </a:xfrm>
          <a:prstGeom prst="rect">
            <a:avLst/>
          </a:prstGeom>
          <a:noFill/>
          <a:ln>
            <a:noFill/>
          </a:ln>
        </p:spPr>
      </p:pic>
      <p:sp>
        <p:nvSpPr>
          <p:cNvPr id="7" name="TextBox 6"/>
          <p:cNvSpPr txBox="1"/>
          <p:nvPr/>
        </p:nvSpPr>
        <p:spPr>
          <a:xfrm>
            <a:off x="358200" y="5421960"/>
            <a:ext cx="9594720" cy="125496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pPr>
            <a:r>
              <a:rPr lang="en-US" sz="1800" b="0" i="0" u="none" strike="noStrike" kern="1200">
                <a:ln>
                  <a:noFill/>
                </a:ln>
                <a:solidFill>
                  <a:srgbClr val="000096"/>
                </a:solidFill>
                <a:latin typeface="Arial" pitchFamily="18"/>
                <a:ea typeface="Arial Unicode MS" pitchFamily="2"/>
                <a:cs typeface="Tahoma" pitchFamily="2"/>
              </a:rPr>
              <a:t>&lt;topicref</a:t>
            </a:r>
            <a:r>
              <a:rPr lang="en-US" sz="1800" b="0" i="0" u="none" strike="noStrike" kern="1200">
                <a:ln>
                  <a:noFill/>
                </a:ln>
                <a:solidFill>
                  <a:srgbClr val="F5844C"/>
                </a:solidFill>
                <a:latin typeface="Arial" pitchFamily="18"/>
                <a:ea typeface="Arial Unicode MS" pitchFamily="2"/>
                <a:cs typeface="Tahoma" pitchFamily="2"/>
              </a:rPr>
              <a:t> href</a:t>
            </a:r>
            <a:r>
              <a:rPr lang="en-US" sz="1800" b="0" i="0" u="none" strike="noStrike" kern="1200">
                <a:ln>
                  <a:noFill/>
                </a:ln>
                <a:solidFill>
                  <a:srgbClr val="FF8040"/>
                </a:solidFill>
                <a:latin typeface="Arial" pitchFamily="18"/>
                <a:ea typeface="Arial Unicode MS" pitchFamily="2"/>
                <a:cs typeface="Tahoma" pitchFamily="2"/>
              </a:rPr>
              <a:t>=</a:t>
            </a:r>
            <a:r>
              <a:rPr lang="en-US" sz="1800" b="0" i="0" u="none" strike="noStrike" kern="1200">
                <a:ln>
                  <a:noFill/>
                </a:ln>
                <a:solidFill>
                  <a:srgbClr val="993300"/>
                </a:solidFill>
                <a:latin typeface="Arial" pitchFamily="18"/>
                <a:ea typeface="Arial Unicode MS" pitchFamily="2"/>
                <a:cs typeface="Tahoma" pitchFamily="2"/>
              </a:rPr>
              <a:t>"convert:/rprocessor=xslt;ss=urn:processors:dita2csv.xsl/</a:t>
            </a:r>
          </a:p>
          <a:p>
            <a:pPr marL="0" marR="0" lvl="0" indent="0" rtl="0" hangingPunct="0">
              <a:lnSpc>
                <a:spcPct val="100000"/>
              </a:lnSpc>
              <a:spcBef>
                <a:spcPts val="0"/>
              </a:spcBef>
              <a:spcAft>
                <a:spcPts val="0"/>
              </a:spcAft>
              <a:buNone/>
              <a:tabLst/>
            </a:pPr>
            <a:r>
              <a:rPr lang="en-US" sz="1800" b="0" i="0" u="none" strike="noStrike" kern="1200">
                <a:ln>
                  <a:noFill/>
                </a:ln>
                <a:solidFill>
                  <a:srgbClr val="993300"/>
                </a:solidFill>
                <a:latin typeface="Arial" pitchFamily="18"/>
                <a:ea typeface="Arial Unicode MS" pitchFamily="2"/>
                <a:cs typeface="Tahoma" pitchFamily="2"/>
              </a:rPr>
              <a:t>processor=xslt;ss=urn:processors:csvtext2dita.xsl/processor=wrap</a:t>
            </a:r>
          </a:p>
          <a:p>
            <a:pPr marL="0" marR="0" lvl="0" indent="0" rtl="0" hangingPunct="0">
              <a:lnSpc>
                <a:spcPct val="100000"/>
              </a:lnSpc>
              <a:spcBef>
                <a:spcPts val="0"/>
              </a:spcBef>
              <a:spcAft>
                <a:spcPts val="0"/>
              </a:spcAft>
              <a:buNone/>
              <a:tabLst/>
            </a:pPr>
            <a:r>
              <a:rPr lang="en-US" sz="1800" b="0" i="0" u="none" strike="noStrike" kern="1200">
                <a:ln>
                  <a:noFill/>
                </a:ln>
                <a:solidFill>
                  <a:srgbClr val="993300"/>
                </a:solidFill>
                <a:latin typeface="Arial" pitchFamily="18"/>
                <a:ea typeface="Arial Unicode MS" pitchFamily="2"/>
                <a:cs typeface="Tahoma" pitchFamily="2"/>
              </a:rPr>
              <a:t>!/urn:files:sample.csv"</a:t>
            </a:r>
            <a:r>
              <a:rPr lang="en-US" sz="1800" b="0" i="0" u="none" strike="noStrike" kern="1200">
                <a:ln>
                  <a:noFill/>
                </a:ln>
                <a:solidFill>
                  <a:srgbClr val="F5844C"/>
                </a:solidFill>
                <a:latin typeface="Arial" pitchFamily="18"/>
                <a:ea typeface="Arial Unicode MS" pitchFamily="2"/>
                <a:cs typeface="Tahoma" pitchFamily="2"/>
              </a:rPr>
              <a:t> format</a:t>
            </a:r>
            <a:r>
              <a:rPr lang="en-US" sz="1800" b="0" i="0" u="none" strike="noStrike" kern="1200">
                <a:ln>
                  <a:noFill/>
                </a:ln>
                <a:solidFill>
                  <a:srgbClr val="FF8040"/>
                </a:solidFill>
                <a:latin typeface="Arial" pitchFamily="18"/>
                <a:ea typeface="Arial Unicode MS" pitchFamily="2"/>
                <a:cs typeface="Tahoma" pitchFamily="2"/>
              </a:rPr>
              <a:t>=</a:t>
            </a:r>
            <a:r>
              <a:rPr lang="en-US" sz="1800" b="0" i="0" u="none" strike="noStrike" kern="1200">
                <a:ln>
                  <a:noFill/>
                </a:ln>
                <a:solidFill>
                  <a:srgbClr val="993300"/>
                </a:solidFill>
                <a:latin typeface="Arial" pitchFamily="18"/>
                <a:ea typeface="Arial Unicode MS" pitchFamily="2"/>
                <a:cs typeface="Tahoma" pitchFamily="2"/>
              </a:rPr>
              <a:t>"dita"</a:t>
            </a:r>
            <a:r>
              <a:rPr lang="en-US" sz="1800" b="0" i="0" u="none" strike="noStrike" kern="1200">
                <a:ln>
                  <a:noFill/>
                </a:ln>
                <a:solidFill>
                  <a:srgbClr val="000096"/>
                </a:solidFill>
                <a:latin typeface="Arial" pitchFamily="18"/>
                <a:ea typeface="Arial Unicode MS" pitchFamily="2"/>
                <a:cs typeface="Tahoma" pitchFamily="2"/>
              </a:rPr>
              <a:t>/&gt;</a:t>
            </a:r>
          </a:p>
        </p:txBody>
      </p:sp>
      <p:pic>
        <p:nvPicPr>
          <p:cNvPr id="8" name=""/>
          <p:cNvPicPr>
            <a:picLocks noChangeAspect="1"/>
          </p:cNvPicPr>
          <p:nvPr/>
        </p:nvPicPr>
        <p:blipFill>
          <a:blip r:embed="rId5">
            <a:lum/>
            <a:alphaModFix/>
          </a:blip>
          <a:srcRect/>
          <a:stretch>
            <a:fillRect/>
          </a:stretch>
        </p:blipFill>
        <p:spPr>
          <a:xfrm>
            <a:off x="5963760" y="3909240"/>
            <a:ext cx="1006200" cy="1028879"/>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name="page33">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481320"/>
            <a:ext cx="8943120" cy="1371599"/>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Potential Benefits:</a:t>
            </a:r>
          </a:p>
        </p:txBody>
      </p:sp>
      <p:sp>
        <p:nvSpPr>
          <p:cNvPr id="3" name="Text Placeholder 2"/>
          <p:cNvSpPr txBox="1">
            <a:spLocks noGrp="1"/>
          </p:cNvSpPr>
          <p:nvPr>
            <p:ph type="body" idx="4294967295"/>
          </p:nvPr>
        </p:nvSpPr>
        <p:spPr>
          <a:xfrm>
            <a:off x="559800" y="1762199"/>
            <a:ext cx="9003960" cy="518220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r>
              <a:rPr lang="en-US"/>
              <a:t>Convert database exports to DITA tables</a:t>
            </a:r>
          </a:p>
          <a:p>
            <a:pPr lvl="0"/>
            <a:r>
              <a:rPr lang="en-US"/>
              <a:t>Edit DITA tables and update CSV content</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name="page34">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Presentation samples</a:t>
            </a:r>
          </a:p>
        </p:txBody>
      </p:sp>
      <p:sp>
        <p:nvSpPr>
          <p:cNvPr id="3" name="Text Placeholder 2"/>
          <p:cNvSpPr txBox="1">
            <a:spLocks noGrp="1"/>
          </p:cNvSpPr>
          <p:nvPr>
            <p:ph type="body" idx="4294967295"/>
          </p:nvPr>
        </p:nvSpPr>
        <p:spPr>
          <a:xfrm>
            <a:off x="503999" y="1769040"/>
            <a:ext cx="9071640" cy="2091240"/>
          </a:xfrm>
        </p:spPr>
        <p:txBody>
          <a:bodyPr>
            <a:spAutoFit/>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marL="0" lvl="0" indent="0">
              <a:buNone/>
            </a:pPr>
            <a:endParaRPr lang="en-US"/>
          </a:p>
          <a:p>
            <a:pPr marL="0" lvl="0" indent="0">
              <a:buNone/>
            </a:pPr>
            <a:r>
              <a:rPr lang="en-US">
                <a:hlinkClick r:id="rId3"/>
              </a:rPr>
              <a:t>https://github.com/oxygenxml/dita-glass</a:t>
            </a:r>
          </a:p>
          <a:p>
            <a:pPr marL="0" lvl="0" indent="0">
              <a:buNone/>
            </a:pP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name="page35">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Conclusions</a:t>
            </a:r>
          </a:p>
        </p:txBody>
      </p:sp>
      <p:sp>
        <p:nvSpPr>
          <p:cNvPr id="3" name="Text Placeholder 2"/>
          <p:cNvSpPr txBox="1">
            <a:spLocks noGrp="1"/>
          </p:cNvSpPr>
          <p:nvPr>
            <p:ph type="body" idx="4294967295"/>
          </p:nvPr>
        </p:nvSpPr>
        <p:spPr>
          <a:xfrm>
            <a:off x="503999" y="1769040"/>
            <a:ext cx="9071640" cy="5187960"/>
          </a:xfrm>
        </p:spPr>
        <p:txBody>
          <a:bodyPr>
            <a:spAutoFit/>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marL="0" lvl="0" indent="0"/>
            <a:r>
              <a:rPr lang="en-US"/>
              <a:t>DITA Glass can seamlessly bring together different formats in a single DITA publication</a:t>
            </a:r>
          </a:p>
          <a:p>
            <a:pPr marL="0" lvl="0" indent="0"/>
            <a:r>
              <a:rPr lang="en-US"/>
              <a:t>Simple, yet very powerful – just refer a resource thought a URL</a:t>
            </a:r>
          </a:p>
          <a:p>
            <a:pPr marL="0" lvl="0" indent="0"/>
            <a:r>
              <a:rPr lang="en-US"/>
              <a:t>A generic approach, not limited to DITA - see the Excel data to SVG graphics example</a:t>
            </a:r>
          </a:p>
          <a:p>
            <a:pPr marL="0" lvl="0" indent="0"/>
            <a:r>
              <a:rPr lang="en-US"/>
              <a:t>Available as part of oXygen 17</a:t>
            </a:r>
          </a:p>
          <a:p>
            <a:pPr marL="0" lvl="0" indent="0"/>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name="page36">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Thank you</a:t>
            </a:r>
          </a:p>
        </p:txBody>
      </p:sp>
      <p:sp>
        <p:nvSpPr>
          <p:cNvPr id="3" name="Text Placeholder 2"/>
          <p:cNvSpPr txBox="1">
            <a:spLocks noGrp="1"/>
          </p:cNvSpPr>
          <p:nvPr>
            <p:ph type="body" idx="4294967295"/>
          </p:nvPr>
        </p:nvSpPr>
        <p:spPr>
          <a:xfrm>
            <a:off x="503999" y="1769040"/>
            <a:ext cx="9071640" cy="2091240"/>
          </a:xfrm>
        </p:spPr>
        <p:txBody>
          <a:bodyPr>
            <a:spAutoFit/>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marL="0" lvl="0" indent="0">
              <a:buNone/>
            </a:pPr>
            <a:r>
              <a:rPr lang="en-US" sz="4400"/>
              <a:t>Questions?</a:t>
            </a:r>
          </a:p>
        </p:txBody>
      </p:sp>
      <p:sp>
        <p:nvSpPr>
          <p:cNvPr id="4" name="Text Placeholder 3"/>
          <p:cNvSpPr txBox="1">
            <a:spLocks noGrp="1"/>
          </p:cNvSpPr>
          <p:nvPr>
            <p:ph type="body" idx="4294967295"/>
          </p:nvPr>
        </p:nvSpPr>
        <p:spPr>
          <a:xfrm>
            <a:off x="882719" y="2721960"/>
            <a:ext cx="9071640" cy="427068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buNone/>
            </a:pPr>
            <a:r>
              <a:rPr lang="en-US"/>
              <a:t>george@oxygenxml.com</a:t>
            </a:r>
          </a:p>
          <a:p>
            <a:pPr lvl="0">
              <a:buNone/>
            </a:pPr>
            <a:r>
              <a:rPr lang="en-US"/>
              <a:t>@georgebina</a:t>
            </a:r>
          </a:p>
          <a:p>
            <a:pPr lvl="0">
              <a:buNone/>
            </a:pPr>
            <a:endParaRPr lang="en-US"/>
          </a:p>
          <a:p>
            <a:pPr lvl="0">
              <a:buNone/>
            </a:pPr>
            <a:r>
              <a:rPr lang="en-US"/>
              <a:t>radu_coravu@oxygenxml.com</a:t>
            </a:r>
          </a:p>
          <a:p>
            <a:pPr lvl="0">
              <a:buNone/>
            </a:pPr>
            <a:r>
              <a:rPr lang="en-US"/>
              <a:t>@radu_coravu</a:t>
            </a:r>
          </a:p>
          <a:p>
            <a:pPr lvl="0">
              <a:buNone/>
            </a:pPr>
            <a:endParaRPr lang="en-US"/>
          </a:p>
          <a:p>
            <a:pPr lvl="0">
              <a:buNone/>
            </a:pPr>
            <a:r>
              <a:rPr lang="en-US">
                <a:hlinkClick r:id="rId3"/>
              </a:rPr>
              <a:t>http://www.oxygenxml.com</a:t>
            </a:r>
          </a:p>
        </p:txBody>
      </p:sp>
      <p:pic>
        <p:nvPicPr>
          <p:cNvPr id="5" name=""/>
          <p:cNvPicPr>
            <a:picLocks noChangeAspect="1"/>
          </p:cNvPicPr>
          <p:nvPr/>
        </p:nvPicPr>
        <p:blipFill>
          <a:blip r:embed="rId4">
            <a:lum/>
            <a:alphaModFix/>
          </a:blip>
          <a:srcRect/>
          <a:stretch>
            <a:fillRect/>
          </a:stretch>
        </p:blipFill>
        <p:spPr>
          <a:xfrm>
            <a:off x="558360" y="2784240"/>
            <a:ext cx="508320" cy="555840"/>
          </a:xfrm>
          <a:prstGeom prst="rect">
            <a:avLst/>
          </a:prstGeom>
          <a:noFill/>
          <a:ln>
            <a:noFill/>
          </a:ln>
        </p:spPr>
      </p:pic>
      <p:pic>
        <p:nvPicPr>
          <p:cNvPr id="6" name=""/>
          <p:cNvPicPr>
            <a:picLocks noChangeAspect="1"/>
          </p:cNvPicPr>
          <p:nvPr/>
        </p:nvPicPr>
        <p:blipFill>
          <a:blip r:embed="rId4">
            <a:lum/>
            <a:alphaModFix/>
          </a:blip>
          <a:srcRect/>
          <a:stretch>
            <a:fillRect/>
          </a:stretch>
        </p:blipFill>
        <p:spPr>
          <a:xfrm>
            <a:off x="531360" y="4705200"/>
            <a:ext cx="508320" cy="555840"/>
          </a:xfrm>
          <a:prstGeom prst="rect">
            <a:avLst/>
          </a:prstGeom>
          <a:noFill/>
          <a:ln>
            <a:noFill/>
          </a:ln>
        </p:spPr>
      </p:pic>
      <p:pic>
        <p:nvPicPr>
          <p:cNvPr id="7" name=""/>
          <p:cNvPicPr>
            <a:picLocks noChangeAspect="1"/>
          </p:cNvPicPr>
          <p:nvPr/>
        </p:nvPicPr>
        <p:blipFill>
          <a:blip r:embed="rId5">
            <a:lum/>
            <a:alphaModFix/>
          </a:blip>
          <a:srcRect/>
          <a:stretch>
            <a:fillRect/>
          </a:stretch>
        </p:blipFill>
        <p:spPr>
          <a:xfrm>
            <a:off x="548640" y="3431520"/>
            <a:ext cx="527040" cy="411120"/>
          </a:xfrm>
          <a:prstGeom prst="rect">
            <a:avLst/>
          </a:prstGeom>
          <a:noFill/>
          <a:ln>
            <a:noFill/>
          </a:ln>
        </p:spPr>
      </p:pic>
      <p:pic>
        <p:nvPicPr>
          <p:cNvPr id="8" name=""/>
          <p:cNvPicPr>
            <a:picLocks noChangeAspect="1"/>
          </p:cNvPicPr>
          <p:nvPr/>
        </p:nvPicPr>
        <p:blipFill>
          <a:blip r:embed="rId5">
            <a:lum/>
            <a:alphaModFix/>
          </a:blip>
          <a:srcRect/>
          <a:stretch>
            <a:fillRect/>
          </a:stretch>
        </p:blipFill>
        <p:spPr>
          <a:xfrm>
            <a:off x="548640" y="5415480"/>
            <a:ext cx="527040" cy="411120"/>
          </a:xfrm>
          <a:prstGeom prst="rect">
            <a:avLst/>
          </a:prstGeom>
          <a:noFill/>
          <a:ln>
            <a:noFill/>
          </a:ln>
        </p:spPr>
      </p:pic>
      <p:pic>
        <p:nvPicPr>
          <p:cNvPr id="9" name=""/>
          <p:cNvPicPr>
            <a:picLocks noChangeAspect="1"/>
          </p:cNvPicPr>
          <p:nvPr/>
        </p:nvPicPr>
        <p:blipFill>
          <a:blip r:embed="rId6">
            <a:lum/>
            <a:alphaModFix/>
          </a:blip>
          <a:srcRect/>
          <a:stretch>
            <a:fillRect/>
          </a:stretch>
        </p:blipFill>
        <p:spPr>
          <a:xfrm>
            <a:off x="424440" y="6478920"/>
            <a:ext cx="740879" cy="61344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Existing content</a:t>
            </a:r>
          </a:p>
        </p:txBody>
      </p:sp>
      <p:sp>
        <p:nvSpPr>
          <p:cNvPr id="3" name="Text Placeholder 2"/>
          <p:cNvSpPr txBox="1">
            <a:spLocks noGrp="1"/>
          </p:cNvSpPr>
          <p:nvPr>
            <p:ph type="body" idx="4294967295"/>
          </p:nvPr>
        </p:nvSpPr>
        <p:spPr>
          <a:xfrm>
            <a:off x="503999" y="1769040"/>
            <a:ext cx="9071640" cy="465012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buNone/>
            </a:pPr>
            <a:r>
              <a:rPr lang="en-US"/>
              <a:t>Structure = DITA or XML (for many of us :)</a:t>
            </a:r>
          </a:p>
          <a:p>
            <a:pPr lvl="0">
              <a:buNone/>
            </a:pPr>
            <a:r>
              <a:rPr lang="en-US"/>
              <a:t>We may already have structured content</a:t>
            </a:r>
          </a:p>
          <a:p>
            <a:pPr lvl="2" rtl="0" hangingPunct="0"/>
            <a:r>
              <a:rPr lang="en-US"/>
              <a:t>in other more or less consistent formats</a:t>
            </a:r>
          </a:p>
          <a:p>
            <a:pPr lvl="3" rtl="0" hangingPunct="0"/>
            <a:r>
              <a:rPr lang="en-US"/>
              <a:t>HTML files</a:t>
            </a:r>
          </a:p>
          <a:p>
            <a:pPr lvl="3" rtl="0" hangingPunct="0"/>
            <a:r>
              <a:rPr lang="en-US"/>
              <a:t>Markdown</a:t>
            </a:r>
          </a:p>
          <a:p>
            <a:pPr lvl="3" rtl="0" hangingPunct="0"/>
            <a:r>
              <a:rPr lang="en-US"/>
              <a:t>Excel or other spreadsheets</a:t>
            </a:r>
          </a:p>
          <a:p>
            <a:pPr lvl="3" rtl="0" hangingPunct="0"/>
            <a:r>
              <a:rPr lang="en-US"/>
              <a:t>CSV</a:t>
            </a:r>
          </a:p>
          <a:p>
            <a:pPr lvl="3" rtl="0" hangingPunct="0"/>
            <a:r>
              <a:rPr lang="en-US"/>
              <a:t>Java source files</a:t>
            </a:r>
          </a:p>
          <a:p>
            <a:pPr lvl="3" rtl="0" hangingPunct="0"/>
            <a:r>
              <a:rPr lang="en-US"/>
              <a:t>etc.</a:t>
            </a:r>
          </a:p>
          <a:p>
            <a:pPr lvl="2" rtl="0" hangingPunct="0"/>
            <a:r>
              <a:rPr lang="en-US"/>
              <a:t>that cannot move to DITA over night</a:t>
            </a:r>
          </a:p>
          <a:p>
            <a:pPr lvl="2" rtl="0" hangingPunct="0"/>
            <a:r>
              <a:rPr lang="en-US"/>
              <a:t>that cannot move to DITA at all</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page5">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Encoding DITA</a:t>
            </a:r>
          </a:p>
        </p:txBody>
      </p:sp>
      <p:sp>
        <p:nvSpPr>
          <p:cNvPr id="3" name="Freeform 2"/>
          <p:cNvSpPr/>
          <p:nvPr/>
        </p:nvSpPr>
        <p:spPr>
          <a:xfrm>
            <a:off x="1030680" y="2726640"/>
            <a:ext cx="1939680" cy="73151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E6FF00">
              <a:alpha val="50000"/>
            </a:srgbClr>
          </a:solidFill>
          <a:ln w="0">
            <a:solidFill>
              <a:srgbClr val="000000"/>
            </a:solidFill>
            <a:prstDash val="solid"/>
          </a:ln>
        </p:spPr>
        <p:txBody>
          <a:bodyPr vert="horz" wrap="none" lIns="90000" tIns="45000" rIns="90000" bIns="45000" anchor="ctr" anchorCtr="0" compatLnSpc="0"/>
          <a:lstStyle/>
          <a:p>
            <a:pPr marL="0" marR="0" lvl="0" indent="0" algn="ctr"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DITA</a:t>
            </a:r>
          </a:p>
        </p:txBody>
      </p:sp>
      <p:sp>
        <p:nvSpPr>
          <p:cNvPr id="4" name="Freeform 3"/>
          <p:cNvSpPr/>
          <p:nvPr/>
        </p:nvSpPr>
        <p:spPr>
          <a:xfrm>
            <a:off x="1718280" y="3790800"/>
            <a:ext cx="1939680" cy="73151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E6FF00">
              <a:alpha val="50000"/>
            </a:srgbClr>
          </a:solidFill>
          <a:ln w="0">
            <a:solidFill>
              <a:srgbClr val="000000"/>
            </a:solidFill>
            <a:prstDash val="solid"/>
          </a:ln>
        </p:spPr>
        <p:txBody>
          <a:bodyPr vert="horz" wrap="none" lIns="90000" tIns="45000" rIns="90000" bIns="45000" anchor="ctr" anchorCtr="0" compatLnSpc="0"/>
          <a:lstStyle/>
          <a:p>
            <a:pPr marL="0" marR="0" lvl="0" indent="0" algn="ctr"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Lightweight DITA</a:t>
            </a:r>
          </a:p>
        </p:txBody>
      </p:sp>
      <p:grpSp>
        <p:nvGrpSpPr>
          <p:cNvPr id="5" name="Group 4"/>
          <p:cNvGrpSpPr/>
          <p:nvPr/>
        </p:nvGrpSpPr>
        <p:grpSpPr>
          <a:xfrm>
            <a:off x="5026038" y="2194200"/>
            <a:ext cx="3441882" cy="2720994"/>
            <a:chOff x="5026038" y="2194200"/>
            <a:chExt cx="3441882" cy="2720994"/>
          </a:xfrm>
        </p:grpSpPr>
        <p:sp>
          <p:nvSpPr>
            <p:cNvPr id="6" name="Freeform 5"/>
            <p:cNvSpPr/>
            <p:nvPr/>
          </p:nvSpPr>
          <p:spPr>
            <a:xfrm rot="5401200">
              <a:off x="4920738" y="3402294"/>
              <a:ext cx="1618200" cy="1407600"/>
            </a:xfrm>
            <a:custGeom>
              <a:avLst>
                <a:gd name="f0" fmla="val 18900"/>
              </a:avLst>
              <a:gdLst>
                <a:gd name="f1" fmla="val 10800000"/>
                <a:gd name="f2" fmla="val 5400000"/>
                <a:gd name="f3" fmla="val 180"/>
                <a:gd name="f4" fmla="val w"/>
                <a:gd name="f5" fmla="val h"/>
                <a:gd name="f6" fmla="val 0"/>
                <a:gd name="f7" fmla="val 21600"/>
                <a:gd name="f8" fmla="val 10800"/>
                <a:gd name="f9" fmla="val -2147483647"/>
                <a:gd name="f10" fmla="val 2147483647"/>
                <a:gd name="f11" fmla="+- 0 0 0"/>
                <a:gd name="f12" fmla="*/ f4 1 21600"/>
                <a:gd name="f13" fmla="*/ f5 1 21600"/>
                <a:gd name="f14" fmla="pin 10800 f0 21600"/>
                <a:gd name="f15" fmla="*/ f11 f1 1"/>
                <a:gd name="f16" fmla="val f14"/>
                <a:gd name="f17" fmla="*/ f14 f12 1"/>
                <a:gd name="f18" fmla="*/ f7 f13 1"/>
                <a:gd name="f19" fmla="*/ 0 f12 1"/>
                <a:gd name="f20" fmla="*/ 21600 f12 1"/>
                <a:gd name="f21" fmla="*/ 0 f13 1"/>
                <a:gd name="f22" fmla="*/ 10800 f12 1"/>
                <a:gd name="f23" fmla="*/ f15 1 f3"/>
                <a:gd name="f24" fmla="*/ 10800 f13 1"/>
                <a:gd name="f25" fmla="*/ 21600 f13 1"/>
                <a:gd name="f26" fmla="+- 21600 0 f16"/>
                <a:gd name="f27" fmla="+- f23 0 f2"/>
                <a:gd name="f28" fmla="*/ f26 8000 1"/>
                <a:gd name="f29" fmla="*/ f26 1 2"/>
                <a:gd name="f30" fmla="*/ f26 1 4"/>
                <a:gd name="f31" fmla="*/ f26 1 7"/>
                <a:gd name="f32" fmla="*/ f26 1 16"/>
                <a:gd name="f33" fmla="*/ f28 1 10800"/>
                <a:gd name="f34" fmla="+- f16 f31 0"/>
                <a:gd name="f35" fmla="+- 21600 0 f29"/>
                <a:gd name="f36" fmla="+- f16 f32 0"/>
                <a:gd name="f37" fmla="+- 21600 0 f33"/>
                <a:gd name="f38" fmla="*/ f36 f13 1"/>
                <a:gd name="f39" fmla="+- f37 f30 0"/>
              </a:gdLst>
              <a:ahLst>
                <a:ahXY gdRefX="f0" minX="f8" maxX="f7">
                  <a:pos x="f17" y="f18"/>
                </a:ahXY>
              </a:ahLst>
              <a:cxnLst>
                <a:cxn ang="3cd4">
                  <a:pos x="hc" y="t"/>
                </a:cxn>
                <a:cxn ang="0">
                  <a:pos x="r" y="vc"/>
                </a:cxn>
                <a:cxn ang="cd4">
                  <a:pos x="hc" y="b"/>
                </a:cxn>
                <a:cxn ang="cd2">
                  <a:pos x="l" y="vc"/>
                </a:cxn>
                <a:cxn ang="f27">
                  <a:pos x="f22" y="f21"/>
                </a:cxn>
                <a:cxn ang="f27">
                  <a:pos x="f19" y="f24"/>
                </a:cxn>
                <a:cxn ang="f27">
                  <a:pos x="f22" y="f25"/>
                </a:cxn>
                <a:cxn ang="f27">
                  <a:pos x="f20" y="f24"/>
                </a:cxn>
              </a:cxnLst>
              <a:rect l="f19" t="f21" r="f20" b="f38"/>
              <a:pathLst>
                <a:path w="21600" h="21600">
                  <a:moveTo>
                    <a:pt x="f6" y="f6"/>
                  </a:moveTo>
                  <a:lnTo>
                    <a:pt x="f7" y="f6"/>
                  </a:lnTo>
                  <a:lnTo>
                    <a:pt x="f7" y="f16"/>
                  </a:lnTo>
                  <a:lnTo>
                    <a:pt x="f16" y="f7"/>
                  </a:lnTo>
                  <a:lnTo>
                    <a:pt x="f6" y="f7"/>
                  </a:lnTo>
                  <a:close/>
                </a:path>
                <a:path w="21600" h="21600">
                  <a:moveTo>
                    <a:pt x="f16" y="f7"/>
                  </a:moveTo>
                  <a:lnTo>
                    <a:pt x="f37" y="f16"/>
                  </a:lnTo>
                  <a:cubicBezTo>
                    <a:pt x="f39" y="f34"/>
                    <a:pt x="f35" y="f36"/>
                    <a:pt x="f7" y="f16"/>
                  </a:cubicBezTo>
                  <a:close/>
                </a:path>
              </a:pathLst>
            </a:custGeom>
            <a:solidFill>
              <a:srgbClr val="6666FF">
                <a:alpha val="50000"/>
              </a:srgbClr>
            </a:solidFill>
            <a:ln w="0">
              <a:solidFill>
                <a:srgbClr val="000000"/>
              </a:solidFill>
              <a:prstDash val="solid"/>
            </a:ln>
          </p:spPr>
          <p:txBody>
            <a:bodyPr vert="horz" wrap="none" lIns="90000" tIns="45000" rIns="90000" bIns="45000" anchor="ctr" anchorCtr="0" compatLnSpc="0"/>
            <a:lstStyle/>
            <a:p>
              <a:pPr marL="0" marR="0" lvl="0" indent="0" algn="ctr"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7" name="TextBox 6"/>
            <p:cNvSpPr txBox="1"/>
            <p:nvPr/>
          </p:nvSpPr>
          <p:spPr>
            <a:xfrm>
              <a:off x="6849720" y="2194200"/>
              <a:ext cx="1618200"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XML</a:t>
              </a:r>
            </a:p>
          </p:txBody>
        </p:sp>
      </p:grpSp>
      <p:grpSp>
        <p:nvGrpSpPr>
          <p:cNvPr id="8" name="Group 7"/>
          <p:cNvGrpSpPr/>
          <p:nvPr/>
        </p:nvGrpSpPr>
        <p:grpSpPr>
          <a:xfrm>
            <a:off x="5026398" y="5707800"/>
            <a:ext cx="3109242" cy="2720994"/>
            <a:chOff x="5026398" y="5707800"/>
            <a:chExt cx="3109242" cy="2720994"/>
          </a:xfrm>
        </p:grpSpPr>
        <p:sp>
          <p:nvSpPr>
            <p:cNvPr id="9" name="Freeform 8"/>
            <p:cNvSpPr/>
            <p:nvPr/>
          </p:nvSpPr>
          <p:spPr>
            <a:xfrm rot="5401200">
              <a:off x="4921098" y="6915894"/>
              <a:ext cx="1618200" cy="1407600"/>
            </a:xfrm>
            <a:custGeom>
              <a:avLst>
                <a:gd name="f0" fmla="val 18900"/>
              </a:avLst>
              <a:gdLst>
                <a:gd name="f1" fmla="val 10800000"/>
                <a:gd name="f2" fmla="val 5400000"/>
                <a:gd name="f3" fmla="val 180"/>
                <a:gd name="f4" fmla="val w"/>
                <a:gd name="f5" fmla="val h"/>
                <a:gd name="f6" fmla="val 0"/>
                <a:gd name="f7" fmla="val 21600"/>
                <a:gd name="f8" fmla="val 10800"/>
                <a:gd name="f9" fmla="val -2147483647"/>
                <a:gd name="f10" fmla="val 2147483647"/>
                <a:gd name="f11" fmla="+- 0 0 0"/>
                <a:gd name="f12" fmla="*/ f4 1 21600"/>
                <a:gd name="f13" fmla="*/ f5 1 21600"/>
                <a:gd name="f14" fmla="pin 10800 f0 21600"/>
                <a:gd name="f15" fmla="*/ f11 f1 1"/>
                <a:gd name="f16" fmla="val f14"/>
                <a:gd name="f17" fmla="*/ f14 f12 1"/>
                <a:gd name="f18" fmla="*/ f7 f13 1"/>
                <a:gd name="f19" fmla="*/ 0 f12 1"/>
                <a:gd name="f20" fmla="*/ 21600 f12 1"/>
                <a:gd name="f21" fmla="*/ 0 f13 1"/>
                <a:gd name="f22" fmla="*/ 10800 f12 1"/>
                <a:gd name="f23" fmla="*/ f15 1 f3"/>
                <a:gd name="f24" fmla="*/ 10800 f13 1"/>
                <a:gd name="f25" fmla="*/ 21600 f13 1"/>
                <a:gd name="f26" fmla="+- 21600 0 f16"/>
                <a:gd name="f27" fmla="+- f23 0 f2"/>
                <a:gd name="f28" fmla="*/ f26 8000 1"/>
                <a:gd name="f29" fmla="*/ f26 1 2"/>
                <a:gd name="f30" fmla="*/ f26 1 4"/>
                <a:gd name="f31" fmla="*/ f26 1 7"/>
                <a:gd name="f32" fmla="*/ f26 1 16"/>
                <a:gd name="f33" fmla="*/ f28 1 10800"/>
                <a:gd name="f34" fmla="+- f16 f31 0"/>
                <a:gd name="f35" fmla="+- 21600 0 f29"/>
                <a:gd name="f36" fmla="+- f16 f32 0"/>
                <a:gd name="f37" fmla="+- 21600 0 f33"/>
                <a:gd name="f38" fmla="*/ f36 f13 1"/>
                <a:gd name="f39" fmla="+- f37 f30 0"/>
              </a:gdLst>
              <a:ahLst>
                <a:ahXY gdRefX="f0" minX="f8" maxX="f7">
                  <a:pos x="f17" y="f18"/>
                </a:ahXY>
              </a:ahLst>
              <a:cxnLst>
                <a:cxn ang="3cd4">
                  <a:pos x="hc" y="t"/>
                </a:cxn>
                <a:cxn ang="0">
                  <a:pos x="r" y="vc"/>
                </a:cxn>
                <a:cxn ang="cd4">
                  <a:pos x="hc" y="b"/>
                </a:cxn>
                <a:cxn ang="cd2">
                  <a:pos x="l" y="vc"/>
                </a:cxn>
                <a:cxn ang="f27">
                  <a:pos x="f22" y="f21"/>
                </a:cxn>
                <a:cxn ang="f27">
                  <a:pos x="f19" y="f24"/>
                </a:cxn>
                <a:cxn ang="f27">
                  <a:pos x="f22" y="f25"/>
                </a:cxn>
                <a:cxn ang="f27">
                  <a:pos x="f20" y="f24"/>
                </a:cxn>
              </a:cxnLst>
              <a:rect l="f19" t="f21" r="f20" b="f38"/>
              <a:pathLst>
                <a:path w="21600" h="21600">
                  <a:moveTo>
                    <a:pt x="f6" y="f6"/>
                  </a:moveTo>
                  <a:lnTo>
                    <a:pt x="f7" y="f6"/>
                  </a:lnTo>
                  <a:lnTo>
                    <a:pt x="f7" y="f16"/>
                  </a:lnTo>
                  <a:lnTo>
                    <a:pt x="f16" y="f7"/>
                  </a:lnTo>
                  <a:lnTo>
                    <a:pt x="f6" y="f7"/>
                  </a:lnTo>
                  <a:close/>
                </a:path>
                <a:path w="21600" h="21600">
                  <a:moveTo>
                    <a:pt x="f16" y="f7"/>
                  </a:moveTo>
                  <a:lnTo>
                    <a:pt x="f37" y="f16"/>
                  </a:lnTo>
                  <a:cubicBezTo>
                    <a:pt x="f39" y="f34"/>
                    <a:pt x="f35" y="f36"/>
                    <a:pt x="f7" y="f16"/>
                  </a:cubicBezTo>
                  <a:close/>
                </a:path>
              </a:pathLst>
            </a:custGeom>
            <a:solidFill>
              <a:srgbClr val="6666FF">
                <a:alpha val="50000"/>
              </a:srgbClr>
            </a:solidFill>
            <a:ln w="0">
              <a:solidFill>
                <a:srgbClr val="000000"/>
              </a:solidFill>
              <a:prstDash val="solid"/>
            </a:ln>
          </p:spPr>
          <p:txBody>
            <a:bodyPr vert="horz" wrap="none" lIns="90000" tIns="45000" rIns="90000" bIns="45000" anchor="ctr" anchorCtr="0" compatLnSpc="0"/>
            <a:lstStyle/>
            <a:p>
              <a:pPr marL="0" marR="0" lvl="0" indent="0" algn="ctr"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10" name="TextBox 9"/>
            <p:cNvSpPr txBox="1"/>
            <p:nvPr/>
          </p:nvSpPr>
          <p:spPr>
            <a:xfrm>
              <a:off x="6517440" y="5707800"/>
              <a:ext cx="1618200"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Markdown</a:t>
              </a:r>
            </a:p>
          </p:txBody>
        </p:sp>
      </p:grpSp>
      <p:grpSp>
        <p:nvGrpSpPr>
          <p:cNvPr id="11" name="Group 10"/>
          <p:cNvGrpSpPr/>
          <p:nvPr/>
        </p:nvGrpSpPr>
        <p:grpSpPr>
          <a:xfrm>
            <a:off x="5026398" y="3923280"/>
            <a:ext cx="3333881" cy="2720994"/>
            <a:chOff x="5026398" y="3923280"/>
            <a:chExt cx="3333881" cy="2720994"/>
          </a:xfrm>
        </p:grpSpPr>
        <p:sp>
          <p:nvSpPr>
            <p:cNvPr id="12" name="Freeform 11"/>
            <p:cNvSpPr/>
            <p:nvPr/>
          </p:nvSpPr>
          <p:spPr>
            <a:xfrm rot="5401200">
              <a:off x="4921098" y="5131374"/>
              <a:ext cx="1618200" cy="1407600"/>
            </a:xfrm>
            <a:custGeom>
              <a:avLst>
                <a:gd name="f0" fmla="val 18900"/>
              </a:avLst>
              <a:gdLst>
                <a:gd name="f1" fmla="val 10800000"/>
                <a:gd name="f2" fmla="val 5400000"/>
                <a:gd name="f3" fmla="val 180"/>
                <a:gd name="f4" fmla="val w"/>
                <a:gd name="f5" fmla="val h"/>
                <a:gd name="f6" fmla="val 0"/>
                <a:gd name="f7" fmla="val 21600"/>
                <a:gd name="f8" fmla="val 10800"/>
                <a:gd name="f9" fmla="val -2147483647"/>
                <a:gd name="f10" fmla="val 2147483647"/>
                <a:gd name="f11" fmla="+- 0 0 0"/>
                <a:gd name="f12" fmla="*/ f4 1 21600"/>
                <a:gd name="f13" fmla="*/ f5 1 21600"/>
                <a:gd name="f14" fmla="pin 10800 f0 21600"/>
                <a:gd name="f15" fmla="*/ f11 f1 1"/>
                <a:gd name="f16" fmla="val f14"/>
                <a:gd name="f17" fmla="*/ f14 f12 1"/>
                <a:gd name="f18" fmla="*/ f7 f13 1"/>
                <a:gd name="f19" fmla="*/ 0 f12 1"/>
                <a:gd name="f20" fmla="*/ 21600 f12 1"/>
                <a:gd name="f21" fmla="*/ 0 f13 1"/>
                <a:gd name="f22" fmla="*/ 10800 f12 1"/>
                <a:gd name="f23" fmla="*/ f15 1 f3"/>
                <a:gd name="f24" fmla="*/ 10800 f13 1"/>
                <a:gd name="f25" fmla="*/ 21600 f13 1"/>
                <a:gd name="f26" fmla="+- 21600 0 f16"/>
                <a:gd name="f27" fmla="+- f23 0 f2"/>
                <a:gd name="f28" fmla="*/ f26 8000 1"/>
                <a:gd name="f29" fmla="*/ f26 1 2"/>
                <a:gd name="f30" fmla="*/ f26 1 4"/>
                <a:gd name="f31" fmla="*/ f26 1 7"/>
                <a:gd name="f32" fmla="*/ f26 1 16"/>
                <a:gd name="f33" fmla="*/ f28 1 10800"/>
                <a:gd name="f34" fmla="+- f16 f31 0"/>
                <a:gd name="f35" fmla="+- 21600 0 f29"/>
                <a:gd name="f36" fmla="+- f16 f32 0"/>
                <a:gd name="f37" fmla="+- 21600 0 f33"/>
                <a:gd name="f38" fmla="*/ f36 f13 1"/>
                <a:gd name="f39" fmla="+- f37 f30 0"/>
              </a:gdLst>
              <a:ahLst>
                <a:ahXY gdRefX="f0" minX="f8" maxX="f7">
                  <a:pos x="f17" y="f18"/>
                </a:ahXY>
              </a:ahLst>
              <a:cxnLst>
                <a:cxn ang="3cd4">
                  <a:pos x="hc" y="t"/>
                </a:cxn>
                <a:cxn ang="0">
                  <a:pos x="r" y="vc"/>
                </a:cxn>
                <a:cxn ang="cd4">
                  <a:pos x="hc" y="b"/>
                </a:cxn>
                <a:cxn ang="cd2">
                  <a:pos x="l" y="vc"/>
                </a:cxn>
                <a:cxn ang="f27">
                  <a:pos x="f22" y="f21"/>
                </a:cxn>
                <a:cxn ang="f27">
                  <a:pos x="f19" y="f24"/>
                </a:cxn>
                <a:cxn ang="f27">
                  <a:pos x="f22" y="f25"/>
                </a:cxn>
                <a:cxn ang="f27">
                  <a:pos x="f20" y="f24"/>
                </a:cxn>
              </a:cxnLst>
              <a:rect l="f19" t="f21" r="f20" b="f38"/>
              <a:pathLst>
                <a:path w="21600" h="21600">
                  <a:moveTo>
                    <a:pt x="f6" y="f6"/>
                  </a:moveTo>
                  <a:lnTo>
                    <a:pt x="f7" y="f6"/>
                  </a:lnTo>
                  <a:lnTo>
                    <a:pt x="f7" y="f16"/>
                  </a:lnTo>
                  <a:lnTo>
                    <a:pt x="f16" y="f7"/>
                  </a:lnTo>
                  <a:lnTo>
                    <a:pt x="f6" y="f7"/>
                  </a:lnTo>
                  <a:close/>
                </a:path>
                <a:path w="21600" h="21600">
                  <a:moveTo>
                    <a:pt x="f16" y="f7"/>
                  </a:moveTo>
                  <a:lnTo>
                    <a:pt x="f37" y="f16"/>
                  </a:lnTo>
                  <a:cubicBezTo>
                    <a:pt x="f39" y="f34"/>
                    <a:pt x="f35" y="f36"/>
                    <a:pt x="f7" y="f16"/>
                  </a:cubicBezTo>
                  <a:close/>
                </a:path>
              </a:pathLst>
            </a:custGeom>
            <a:solidFill>
              <a:srgbClr val="6666FF">
                <a:alpha val="50000"/>
              </a:srgbClr>
            </a:solidFill>
            <a:ln w="0">
              <a:solidFill>
                <a:srgbClr val="000000"/>
              </a:solidFill>
              <a:prstDash val="solid"/>
            </a:ln>
          </p:spPr>
          <p:txBody>
            <a:bodyPr vert="horz" wrap="none" lIns="90000" tIns="45000" rIns="90000" bIns="45000" anchor="ctr" anchorCtr="0" compatLnSpc="0"/>
            <a:lstStyle/>
            <a:p>
              <a:pPr marL="0" marR="0" lvl="0" indent="0" algn="ctr"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13" name="TextBox 12"/>
            <p:cNvSpPr txBox="1"/>
            <p:nvPr/>
          </p:nvSpPr>
          <p:spPr>
            <a:xfrm>
              <a:off x="6742079" y="3923280"/>
              <a:ext cx="1618200"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HTML</a:t>
              </a:r>
            </a:p>
          </p:txBody>
        </p:sp>
      </p:grpSp>
      <p:sp>
        <p:nvSpPr>
          <p:cNvPr id="14" name="Straight Connector 13"/>
          <p:cNvSpPr/>
          <p:nvPr/>
        </p:nvSpPr>
        <p:spPr>
          <a:xfrm flipV="1">
            <a:off x="2981520" y="2560319"/>
            <a:ext cx="3447000" cy="509760"/>
          </a:xfrm>
          <a:prstGeom prst="line">
            <a:avLst/>
          </a:prstGeom>
          <a:noFill/>
          <a:ln w="0">
            <a:solidFill>
              <a:srgbClr val="000000"/>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15" name="Straight Connector 14"/>
          <p:cNvSpPr/>
          <p:nvPr/>
        </p:nvSpPr>
        <p:spPr>
          <a:xfrm>
            <a:off x="3646799" y="4145400"/>
            <a:ext cx="2781721" cy="0"/>
          </a:xfrm>
          <a:prstGeom prst="line">
            <a:avLst/>
          </a:prstGeom>
          <a:noFill/>
          <a:ln w="0">
            <a:solidFill>
              <a:srgbClr val="000000"/>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16" name="Straight Connector 15"/>
          <p:cNvSpPr/>
          <p:nvPr/>
        </p:nvSpPr>
        <p:spPr>
          <a:xfrm flipV="1">
            <a:off x="3646799" y="2560319"/>
            <a:ext cx="2781721" cy="1585081"/>
          </a:xfrm>
          <a:prstGeom prst="line">
            <a:avLst/>
          </a:prstGeom>
          <a:noFill/>
          <a:ln w="0">
            <a:solidFill>
              <a:srgbClr val="000000"/>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17" name="Straight Connector 16"/>
          <p:cNvSpPr/>
          <p:nvPr/>
        </p:nvSpPr>
        <p:spPr>
          <a:xfrm>
            <a:off x="3646799" y="4145400"/>
            <a:ext cx="2781721" cy="1739880"/>
          </a:xfrm>
          <a:prstGeom prst="line">
            <a:avLst/>
          </a:prstGeom>
          <a:noFill/>
          <a:ln w="0">
            <a:solidFill>
              <a:srgbClr val="000000"/>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18" name="TextBox 17"/>
          <p:cNvSpPr txBox="1"/>
          <p:nvPr/>
        </p:nvSpPr>
        <p:spPr>
          <a:xfrm>
            <a:off x="8146800" y="6339960"/>
            <a:ext cx="1795680" cy="1388159"/>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we can imagine also other formats</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name="page6">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Just imagine...</a:t>
            </a:r>
          </a:p>
        </p:txBody>
      </p:sp>
      <p:sp>
        <p:nvSpPr>
          <p:cNvPr id="3" name="Text Placeholder 2"/>
          <p:cNvSpPr txBox="1">
            <a:spLocks noGrp="1"/>
          </p:cNvSpPr>
          <p:nvPr>
            <p:ph type="body" idx="4294967295"/>
          </p:nvPr>
        </p:nvSpPr>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buNone/>
            </a:pPr>
            <a:r>
              <a:rPr lang="en-US"/>
              <a:t>If lightweight DITA can be encoded as HTML though a convention... can we think the other way around?</a:t>
            </a:r>
          </a:p>
          <a:p>
            <a:pPr lvl="2" rtl="0" hangingPunct="0"/>
            <a:r>
              <a:rPr lang="en-US"/>
              <a:t>An HTML file is an encoded DITA topic</a:t>
            </a:r>
          </a:p>
          <a:p>
            <a:pPr lvl="2" rtl="0" hangingPunct="0"/>
            <a:r>
              <a:rPr lang="en-US"/>
              <a:t>An Excel file encodes a DITA topic containing a table</a:t>
            </a:r>
          </a:p>
          <a:p>
            <a:pPr lvl="2" rtl="0" hangingPunct="0"/>
            <a:r>
              <a:rPr lang="en-US"/>
              <a:t>A Java source file encodes a DITA topic that describes the methods and fields and other information about a Java class</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name="page7">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Back to DITA</a:t>
            </a:r>
          </a:p>
        </p:txBody>
      </p:sp>
      <p:sp>
        <p:nvSpPr>
          <p:cNvPr id="3" name="Text Placeholder 2"/>
          <p:cNvSpPr txBox="1">
            <a:spLocks noGrp="1"/>
          </p:cNvSpPr>
          <p:nvPr>
            <p:ph type="body" idx="4294967295"/>
          </p:nvPr>
        </p:nvSpPr>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buNone/>
            </a:pPr>
            <a:r>
              <a:rPr lang="en-US"/>
              <a:t>Why do we need to get back to DITA (XML)?</a:t>
            </a:r>
          </a:p>
          <a:p>
            <a:pPr lvl="0">
              <a:buNone/>
            </a:pPr>
            <a:r>
              <a:rPr lang="en-US"/>
              <a:t>How can we get back to DITA (XML) from these different formats that encode DITA content?</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name="page8">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Idea</a:t>
            </a:r>
          </a:p>
        </p:txBody>
      </p:sp>
      <p:sp>
        <p:nvSpPr>
          <p:cNvPr id="3" name="Text Placeholder 2"/>
          <p:cNvSpPr txBox="1">
            <a:spLocks noGrp="1"/>
          </p:cNvSpPr>
          <p:nvPr>
            <p:ph type="body" idx="4294967295"/>
          </p:nvPr>
        </p:nvSpPr>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buNone/>
            </a:pPr>
            <a:r>
              <a:rPr lang="en-US"/>
              <a:t>URLs → DITA Glass magic URLs</a:t>
            </a:r>
          </a:p>
        </p:txBody>
      </p:sp>
      <p:grpSp>
        <p:nvGrpSpPr>
          <p:cNvPr id="4" name="Group 3"/>
          <p:cNvGrpSpPr/>
          <p:nvPr/>
        </p:nvGrpSpPr>
        <p:grpSpPr>
          <a:xfrm>
            <a:off x="490398" y="3790800"/>
            <a:ext cx="3330642" cy="2975874"/>
            <a:chOff x="490398" y="3790800"/>
            <a:chExt cx="3330642" cy="2975874"/>
          </a:xfrm>
        </p:grpSpPr>
        <p:sp>
          <p:nvSpPr>
            <p:cNvPr id="5" name="Freeform 4"/>
            <p:cNvSpPr/>
            <p:nvPr/>
          </p:nvSpPr>
          <p:spPr>
            <a:xfrm rot="5401200">
              <a:off x="385098" y="5253774"/>
              <a:ext cx="1618200" cy="1407600"/>
            </a:xfrm>
            <a:custGeom>
              <a:avLst>
                <a:gd name="f0" fmla="val 18900"/>
              </a:avLst>
              <a:gdLst>
                <a:gd name="f1" fmla="val 10800000"/>
                <a:gd name="f2" fmla="val 5400000"/>
                <a:gd name="f3" fmla="val 180"/>
                <a:gd name="f4" fmla="val w"/>
                <a:gd name="f5" fmla="val h"/>
                <a:gd name="f6" fmla="val 0"/>
                <a:gd name="f7" fmla="val 21600"/>
                <a:gd name="f8" fmla="val 10800"/>
                <a:gd name="f9" fmla="val -2147483647"/>
                <a:gd name="f10" fmla="val 2147483647"/>
                <a:gd name="f11" fmla="+- 0 0 0"/>
                <a:gd name="f12" fmla="*/ f4 1 21600"/>
                <a:gd name="f13" fmla="*/ f5 1 21600"/>
                <a:gd name="f14" fmla="pin 10800 f0 21600"/>
                <a:gd name="f15" fmla="*/ f11 f1 1"/>
                <a:gd name="f16" fmla="val f14"/>
                <a:gd name="f17" fmla="*/ f14 f12 1"/>
                <a:gd name="f18" fmla="*/ f7 f13 1"/>
                <a:gd name="f19" fmla="*/ 0 f12 1"/>
                <a:gd name="f20" fmla="*/ 21600 f12 1"/>
                <a:gd name="f21" fmla="*/ 0 f13 1"/>
                <a:gd name="f22" fmla="*/ 10800 f12 1"/>
                <a:gd name="f23" fmla="*/ f15 1 f3"/>
                <a:gd name="f24" fmla="*/ 10800 f13 1"/>
                <a:gd name="f25" fmla="*/ 21600 f13 1"/>
                <a:gd name="f26" fmla="+- 21600 0 f16"/>
                <a:gd name="f27" fmla="+- f23 0 f2"/>
                <a:gd name="f28" fmla="*/ f26 8000 1"/>
                <a:gd name="f29" fmla="*/ f26 1 2"/>
                <a:gd name="f30" fmla="*/ f26 1 4"/>
                <a:gd name="f31" fmla="*/ f26 1 7"/>
                <a:gd name="f32" fmla="*/ f26 1 16"/>
                <a:gd name="f33" fmla="*/ f28 1 10800"/>
                <a:gd name="f34" fmla="+- f16 f31 0"/>
                <a:gd name="f35" fmla="+- 21600 0 f29"/>
                <a:gd name="f36" fmla="+- f16 f32 0"/>
                <a:gd name="f37" fmla="+- 21600 0 f33"/>
                <a:gd name="f38" fmla="*/ f36 f13 1"/>
                <a:gd name="f39" fmla="+- f37 f30 0"/>
              </a:gdLst>
              <a:ahLst>
                <a:ahXY gdRefX="f0" minX="f8" maxX="f7">
                  <a:pos x="f17" y="f18"/>
                </a:ahXY>
              </a:ahLst>
              <a:cxnLst>
                <a:cxn ang="3cd4">
                  <a:pos x="hc" y="t"/>
                </a:cxn>
                <a:cxn ang="0">
                  <a:pos x="r" y="vc"/>
                </a:cxn>
                <a:cxn ang="cd4">
                  <a:pos x="hc" y="b"/>
                </a:cxn>
                <a:cxn ang="cd2">
                  <a:pos x="l" y="vc"/>
                </a:cxn>
                <a:cxn ang="f27">
                  <a:pos x="f22" y="f21"/>
                </a:cxn>
                <a:cxn ang="f27">
                  <a:pos x="f19" y="f24"/>
                </a:cxn>
                <a:cxn ang="f27">
                  <a:pos x="f22" y="f25"/>
                </a:cxn>
                <a:cxn ang="f27">
                  <a:pos x="f20" y="f24"/>
                </a:cxn>
              </a:cxnLst>
              <a:rect l="f19" t="f21" r="f20" b="f38"/>
              <a:pathLst>
                <a:path w="21600" h="21600">
                  <a:moveTo>
                    <a:pt x="f6" y="f6"/>
                  </a:moveTo>
                  <a:lnTo>
                    <a:pt x="f7" y="f6"/>
                  </a:lnTo>
                  <a:lnTo>
                    <a:pt x="f7" y="f16"/>
                  </a:lnTo>
                  <a:lnTo>
                    <a:pt x="f16" y="f7"/>
                  </a:lnTo>
                  <a:lnTo>
                    <a:pt x="f6" y="f7"/>
                  </a:lnTo>
                  <a:close/>
                </a:path>
                <a:path w="21600" h="21600">
                  <a:moveTo>
                    <a:pt x="f16" y="f7"/>
                  </a:moveTo>
                  <a:lnTo>
                    <a:pt x="f37" y="f16"/>
                  </a:lnTo>
                  <a:cubicBezTo>
                    <a:pt x="f39" y="f34"/>
                    <a:pt x="f35" y="f36"/>
                    <a:pt x="f7" y="f16"/>
                  </a:cubicBezTo>
                  <a:close/>
                </a:path>
              </a:pathLst>
            </a:custGeom>
            <a:solidFill>
              <a:srgbClr val="6666FF">
                <a:alpha val="50000"/>
              </a:srgbClr>
            </a:solidFill>
            <a:ln w="0">
              <a:solidFill>
                <a:srgbClr val="000000"/>
              </a:solidFill>
              <a:prstDash val="solid"/>
            </a:ln>
          </p:spPr>
          <p:txBody>
            <a:bodyPr vert="horz" wrap="none" lIns="90000" tIns="45000" rIns="90000" bIns="45000" anchor="ctr" anchorCtr="0" compatLnSpc="0"/>
            <a:lstStyle/>
            <a:p>
              <a:pPr marL="0" marR="0" lvl="0" indent="0" algn="ctr"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6" name="TextBox 5"/>
            <p:cNvSpPr txBox="1"/>
            <p:nvPr/>
          </p:nvSpPr>
          <p:spPr>
            <a:xfrm>
              <a:off x="2202840" y="3790800"/>
              <a:ext cx="1618200" cy="1371959"/>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DITA</a:t>
              </a:r>
            </a:p>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Topic</a:t>
              </a:r>
            </a:p>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(table)</a:t>
              </a:r>
            </a:p>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XML</a:t>
              </a:r>
            </a:p>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grpSp>
      <p:grpSp>
        <p:nvGrpSpPr>
          <p:cNvPr id="7" name="Group 6"/>
          <p:cNvGrpSpPr/>
          <p:nvPr/>
        </p:nvGrpSpPr>
        <p:grpSpPr>
          <a:xfrm>
            <a:off x="5411237" y="4001400"/>
            <a:ext cx="3333883" cy="2721354"/>
            <a:chOff x="5411237" y="4001400"/>
            <a:chExt cx="3333883" cy="2721354"/>
          </a:xfrm>
        </p:grpSpPr>
        <p:sp>
          <p:nvSpPr>
            <p:cNvPr id="8" name="Freeform 7"/>
            <p:cNvSpPr/>
            <p:nvPr/>
          </p:nvSpPr>
          <p:spPr>
            <a:xfrm rot="5401200">
              <a:off x="5305937" y="5209854"/>
              <a:ext cx="1618200" cy="1407600"/>
            </a:xfrm>
            <a:custGeom>
              <a:avLst>
                <a:gd name="f0" fmla="val 18900"/>
              </a:avLst>
              <a:gdLst>
                <a:gd name="f1" fmla="val 10800000"/>
                <a:gd name="f2" fmla="val 5400000"/>
                <a:gd name="f3" fmla="val 180"/>
                <a:gd name="f4" fmla="val w"/>
                <a:gd name="f5" fmla="val h"/>
                <a:gd name="f6" fmla="val 0"/>
                <a:gd name="f7" fmla="val 21600"/>
                <a:gd name="f8" fmla="val 10800"/>
                <a:gd name="f9" fmla="val -2147483647"/>
                <a:gd name="f10" fmla="val 2147483647"/>
                <a:gd name="f11" fmla="+- 0 0 0"/>
                <a:gd name="f12" fmla="*/ f4 1 21600"/>
                <a:gd name="f13" fmla="*/ f5 1 21600"/>
                <a:gd name="f14" fmla="pin 10800 f0 21600"/>
                <a:gd name="f15" fmla="*/ f11 f1 1"/>
                <a:gd name="f16" fmla="val f14"/>
                <a:gd name="f17" fmla="*/ f14 f12 1"/>
                <a:gd name="f18" fmla="*/ f7 f13 1"/>
                <a:gd name="f19" fmla="*/ 0 f12 1"/>
                <a:gd name="f20" fmla="*/ 21600 f12 1"/>
                <a:gd name="f21" fmla="*/ 0 f13 1"/>
                <a:gd name="f22" fmla="*/ 10800 f12 1"/>
                <a:gd name="f23" fmla="*/ f15 1 f3"/>
                <a:gd name="f24" fmla="*/ 10800 f13 1"/>
                <a:gd name="f25" fmla="*/ 21600 f13 1"/>
                <a:gd name="f26" fmla="+- 21600 0 f16"/>
                <a:gd name="f27" fmla="+- f23 0 f2"/>
                <a:gd name="f28" fmla="*/ f26 8000 1"/>
                <a:gd name="f29" fmla="*/ f26 1 2"/>
                <a:gd name="f30" fmla="*/ f26 1 4"/>
                <a:gd name="f31" fmla="*/ f26 1 7"/>
                <a:gd name="f32" fmla="*/ f26 1 16"/>
                <a:gd name="f33" fmla="*/ f28 1 10800"/>
                <a:gd name="f34" fmla="+- f16 f31 0"/>
                <a:gd name="f35" fmla="+- 21600 0 f29"/>
                <a:gd name="f36" fmla="+- f16 f32 0"/>
                <a:gd name="f37" fmla="+- 21600 0 f33"/>
                <a:gd name="f38" fmla="*/ f36 f13 1"/>
                <a:gd name="f39" fmla="+- f37 f30 0"/>
              </a:gdLst>
              <a:ahLst>
                <a:ahXY gdRefX="f0" minX="f8" maxX="f7">
                  <a:pos x="f17" y="f18"/>
                </a:ahXY>
              </a:ahLst>
              <a:cxnLst>
                <a:cxn ang="3cd4">
                  <a:pos x="hc" y="t"/>
                </a:cxn>
                <a:cxn ang="0">
                  <a:pos x="r" y="vc"/>
                </a:cxn>
                <a:cxn ang="cd4">
                  <a:pos x="hc" y="b"/>
                </a:cxn>
                <a:cxn ang="cd2">
                  <a:pos x="l" y="vc"/>
                </a:cxn>
                <a:cxn ang="f27">
                  <a:pos x="f22" y="f21"/>
                </a:cxn>
                <a:cxn ang="f27">
                  <a:pos x="f19" y="f24"/>
                </a:cxn>
                <a:cxn ang="f27">
                  <a:pos x="f22" y="f25"/>
                </a:cxn>
                <a:cxn ang="f27">
                  <a:pos x="f20" y="f24"/>
                </a:cxn>
              </a:cxnLst>
              <a:rect l="f19" t="f21" r="f20" b="f38"/>
              <a:pathLst>
                <a:path w="21600" h="21600">
                  <a:moveTo>
                    <a:pt x="f6" y="f6"/>
                  </a:moveTo>
                  <a:lnTo>
                    <a:pt x="f7" y="f6"/>
                  </a:lnTo>
                  <a:lnTo>
                    <a:pt x="f7" y="f16"/>
                  </a:lnTo>
                  <a:lnTo>
                    <a:pt x="f16" y="f7"/>
                  </a:lnTo>
                  <a:lnTo>
                    <a:pt x="f6" y="f7"/>
                  </a:lnTo>
                  <a:close/>
                </a:path>
                <a:path w="21600" h="21600">
                  <a:moveTo>
                    <a:pt x="f16" y="f7"/>
                  </a:moveTo>
                  <a:lnTo>
                    <a:pt x="f37" y="f16"/>
                  </a:lnTo>
                  <a:cubicBezTo>
                    <a:pt x="f39" y="f34"/>
                    <a:pt x="f35" y="f36"/>
                    <a:pt x="f7" y="f16"/>
                  </a:cubicBezTo>
                  <a:close/>
                </a:path>
              </a:pathLst>
            </a:custGeom>
            <a:solidFill>
              <a:srgbClr val="6666FF">
                <a:alpha val="50000"/>
              </a:srgbClr>
            </a:solidFill>
            <a:ln w="0">
              <a:solidFill>
                <a:srgbClr val="000000"/>
              </a:solidFill>
              <a:prstDash val="solid"/>
            </a:ln>
          </p:spPr>
          <p:txBody>
            <a:bodyPr vert="horz" wrap="none" lIns="90000" tIns="45000" rIns="90000" bIns="45000" anchor="ctr" anchorCtr="0" compatLnSpc="0"/>
            <a:lstStyle/>
            <a:p>
              <a:pPr marL="0" marR="0" lvl="0" indent="0" algn="ctr"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9" name="TextBox 8"/>
            <p:cNvSpPr txBox="1"/>
            <p:nvPr/>
          </p:nvSpPr>
          <p:spPr>
            <a:xfrm>
              <a:off x="7126920" y="4001400"/>
              <a:ext cx="1618200"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Arial Unicode MS" pitchFamily="2"/>
                  <a:cs typeface="Tahoma" pitchFamily="2"/>
                </a:rPr>
                <a:t>Excel</a:t>
              </a:r>
            </a:p>
          </p:txBody>
        </p:sp>
      </p:grpSp>
      <p:pic>
        <p:nvPicPr>
          <p:cNvPr id="10" name=""/>
          <p:cNvPicPr>
            <a:picLocks noChangeAspect="1"/>
          </p:cNvPicPr>
          <p:nvPr/>
        </p:nvPicPr>
        <p:blipFill>
          <a:blip r:embed="rId3">
            <a:lum/>
            <a:alphaModFix/>
          </a:blip>
          <a:srcRect/>
          <a:stretch>
            <a:fillRect/>
          </a:stretch>
        </p:blipFill>
        <p:spPr>
          <a:xfrm>
            <a:off x="4250160" y="3732120"/>
            <a:ext cx="1593360" cy="1005840"/>
          </a:xfrm>
          <a:prstGeom prst="rect">
            <a:avLst/>
          </a:prstGeom>
          <a:noFill/>
          <a:ln>
            <a:noFill/>
          </a:ln>
        </p:spPr>
      </p:pic>
      <p:sp>
        <p:nvSpPr>
          <p:cNvPr id="11" name="TextBox 10"/>
          <p:cNvSpPr txBox="1"/>
          <p:nvPr/>
        </p:nvSpPr>
        <p:spPr>
          <a:xfrm>
            <a:off x="1162800" y="5311440"/>
            <a:ext cx="6561720" cy="346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800" b="0" i="0" u="none" strike="noStrike" kern="1200">
                <a:ln>
                  <a:noFill/>
                </a:ln>
                <a:solidFill>
                  <a:srgbClr val="993300"/>
                </a:solidFill>
                <a:latin typeface="Arial" pitchFamily="18"/>
                <a:ea typeface="Arial Unicode MS" pitchFamily="2"/>
                <a:cs typeface="Tahoma" pitchFamily="2"/>
              </a:rPr>
              <a:t>excel2dita:/urn:files:sample.xls</a:t>
            </a:r>
          </a:p>
        </p:txBody>
      </p:sp>
      <p:sp>
        <p:nvSpPr>
          <p:cNvPr id="12" name="TextBox 11"/>
          <p:cNvSpPr txBox="1"/>
          <p:nvPr/>
        </p:nvSpPr>
        <p:spPr>
          <a:xfrm>
            <a:off x="6536880" y="3018960"/>
            <a:ext cx="3242520" cy="34668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pPr>
            <a:r>
              <a:rPr lang="en-US" sz="1800" b="0" i="0" u="none" strike="noStrike" kern="1200">
                <a:ln>
                  <a:noFill/>
                </a:ln>
                <a:solidFill>
                  <a:srgbClr val="993300"/>
                </a:solidFill>
                <a:latin typeface="Arial" pitchFamily="18"/>
                <a:ea typeface="Arial Unicode MS" pitchFamily="2"/>
                <a:cs typeface="Tahoma" pitchFamily="2"/>
              </a:rPr>
              <a:t>urn:files:sample.xls</a:t>
            </a:r>
          </a:p>
        </p:txBody>
      </p:sp>
      <p:sp>
        <p:nvSpPr>
          <p:cNvPr id="13" name="TextBox 12"/>
          <p:cNvSpPr txBox="1"/>
          <p:nvPr/>
        </p:nvSpPr>
        <p:spPr>
          <a:xfrm>
            <a:off x="1908360" y="6299640"/>
            <a:ext cx="6490440" cy="34668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pPr>
            <a:r>
              <a:rPr lang="en-US" sz="1800" b="0" i="0" u="none" strike="noStrike" kern="1200">
                <a:ln>
                  <a:noFill/>
                </a:ln>
                <a:solidFill>
                  <a:srgbClr val="000096"/>
                </a:solidFill>
                <a:latin typeface="Arial" pitchFamily="18"/>
                <a:ea typeface="Arial Unicode MS" pitchFamily="2"/>
                <a:cs typeface="Tahoma" pitchFamily="2"/>
              </a:rPr>
              <a:t>&lt;topicref</a:t>
            </a:r>
            <a:r>
              <a:rPr lang="en-US" sz="1800" b="0" i="0" u="none" strike="noStrike" kern="1200">
                <a:ln>
                  <a:noFill/>
                </a:ln>
                <a:solidFill>
                  <a:srgbClr val="F5844C"/>
                </a:solidFill>
                <a:latin typeface="Arial" pitchFamily="18"/>
                <a:ea typeface="Arial Unicode MS" pitchFamily="2"/>
                <a:cs typeface="Tahoma" pitchFamily="2"/>
              </a:rPr>
              <a:t> href</a:t>
            </a:r>
            <a:r>
              <a:rPr lang="en-US" sz="1800" b="0" i="0" u="none" strike="noStrike" kern="1200">
                <a:ln>
                  <a:noFill/>
                </a:ln>
                <a:solidFill>
                  <a:srgbClr val="FF8040"/>
                </a:solidFill>
                <a:latin typeface="Arial" pitchFamily="18"/>
                <a:ea typeface="Arial Unicode MS" pitchFamily="2"/>
                <a:cs typeface="Tahoma" pitchFamily="2"/>
              </a:rPr>
              <a:t>=</a:t>
            </a:r>
            <a:r>
              <a:rPr lang="en-US" sz="1800" b="0" i="0" u="none" strike="noStrike" kern="1200">
                <a:ln>
                  <a:noFill/>
                </a:ln>
                <a:solidFill>
                  <a:srgbClr val="993300"/>
                </a:solidFill>
                <a:latin typeface="Arial" pitchFamily="18"/>
                <a:ea typeface="Arial Unicode MS" pitchFamily="2"/>
                <a:cs typeface="Tahoma" pitchFamily="2"/>
              </a:rPr>
              <a:t>"excel2dita:/urn:files:sample.xls"</a:t>
            </a:r>
            <a:r>
              <a:rPr lang="en-US" sz="1800" b="0" i="0" u="none" strike="noStrike" kern="1200">
                <a:ln>
                  <a:noFill/>
                </a:ln>
                <a:solidFill>
                  <a:srgbClr val="F5844C"/>
                </a:solidFill>
                <a:latin typeface="Arial" pitchFamily="18"/>
                <a:ea typeface="Arial Unicode MS" pitchFamily="2"/>
                <a:cs typeface="Tahoma" pitchFamily="2"/>
              </a:rPr>
              <a:t> format</a:t>
            </a:r>
            <a:r>
              <a:rPr lang="en-US" sz="1800" b="0" i="0" u="none" strike="noStrike" kern="1200">
                <a:ln>
                  <a:noFill/>
                </a:ln>
                <a:solidFill>
                  <a:srgbClr val="FF8040"/>
                </a:solidFill>
                <a:latin typeface="Arial" pitchFamily="18"/>
                <a:ea typeface="Arial Unicode MS" pitchFamily="2"/>
                <a:cs typeface="Tahoma" pitchFamily="2"/>
              </a:rPr>
              <a:t>=</a:t>
            </a:r>
            <a:r>
              <a:rPr lang="en-US" sz="1800" b="0" i="0" u="none" strike="noStrike" kern="1200">
                <a:ln>
                  <a:noFill/>
                </a:ln>
                <a:solidFill>
                  <a:srgbClr val="993300"/>
                </a:solidFill>
                <a:latin typeface="Arial" pitchFamily="18"/>
                <a:ea typeface="Arial Unicode MS" pitchFamily="2"/>
                <a:cs typeface="Tahoma" pitchFamily="2"/>
              </a:rPr>
              <a:t>"dita"</a:t>
            </a:r>
            <a:r>
              <a:rPr lang="en-US" sz="1800" b="0" i="0" u="none" strike="noStrike" kern="1200">
                <a:ln>
                  <a:noFill/>
                </a:ln>
                <a:solidFill>
                  <a:srgbClr val="000096"/>
                </a:solidFill>
                <a:latin typeface="Arial" pitchFamily="18"/>
                <a:ea typeface="Arial Unicode MS" pitchFamily="2"/>
                <a:cs typeface="Tahoma" pitchFamily="2"/>
              </a:rPr>
              <a:t>/&gt;</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name="page9">
    <p:spTree>
      <p:nvGrpSpPr>
        <p:cNvPr id="1" name=""/>
        <p:cNvGrpSpPr/>
        <p:nvPr/>
      </p:nvGrpSpPr>
      <p:grpSpPr>
        <a:xfrm>
          <a:off x="0" y="0"/>
          <a:ext cx="0" cy="0"/>
          <a:chOff x="0" y="0"/>
          <a:chExt cx="0" cy="0"/>
        </a:xfrm>
      </p:grpSpPr>
      <p:sp>
        <p:nvSpPr>
          <p:cNvPr id="2" name="Rectangle 1"/>
          <p:cNvSpPr/>
          <p:nvPr/>
        </p:nvSpPr>
        <p:spPr>
          <a:xfrm>
            <a:off x="579960" y="3573360"/>
            <a:ext cx="8920440" cy="471240"/>
          </a:xfrm>
          <a:prstGeom prst="rect">
            <a:avLst/>
          </a:prstGeom>
          <a:solidFill>
            <a:srgbClr val="FFFF99">
              <a:alpha val="50000"/>
            </a:srgbClr>
          </a:solidFill>
          <a:ln w="0">
            <a:solidFill>
              <a:srgbClr val="000000"/>
            </a:solidFill>
            <a:prstDash val="solid"/>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Tahoma" pitchFamily="2"/>
            </a:endParaRPr>
          </a:p>
        </p:txBody>
      </p:sp>
      <p:sp>
        <p:nvSpPr>
          <p:cNvPr id="3" name="Title 2"/>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URLs</a:t>
            </a:r>
          </a:p>
        </p:txBody>
      </p:sp>
      <p:sp>
        <p:nvSpPr>
          <p:cNvPr id="4" name="Text Placeholder 3"/>
          <p:cNvSpPr txBox="1">
            <a:spLocks noGrp="1"/>
          </p:cNvSpPr>
          <p:nvPr>
            <p:ph type="body" idx="4294967295"/>
          </p:nvPr>
        </p:nvSpPr>
        <p:spPr>
          <a:xfrm>
            <a:off x="503999" y="1769040"/>
            <a:ext cx="9071640" cy="4897080"/>
          </a:xfrm>
        </p:spPr>
        <p:txBody>
          <a:bodyPr/>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Arial Unicode MS" pitchFamily="2"/>
                <a:cs typeface="Tahoma"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Arial Unicode MS" pitchFamily="2"/>
                <a:cs typeface="Tahoma" pitchFamily="2"/>
              </a:defRPr>
            </a:lvl1pPr>
            <a:lvl2pPr marL="864000" lvl="1" indent="-324000">
              <a:spcBef>
                <a:spcPts val="0"/>
              </a:spcBef>
              <a:spcAft>
                <a:spcPts val="1134"/>
              </a:spcAft>
              <a:buSzPct val="45000"/>
              <a:buFont typeface="StarSymbol"/>
              <a:buChar char="●"/>
              <a:defRPr lang="en-US" sz="2800" b="0" i="0" u="none" strike="noStrike" kern="1200">
                <a:ln>
                  <a:noFill/>
                </a:ln>
                <a:latin typeface="Arial" pitchFamily="18"/>
                <a:ea typeface="Arial Unicode MS" pitchFamily="2"/>
                <a:cs typeface="Tahoma" pitchFamily="2"/>
              </a:defRPr>
            </a:lvl2pPr>
            <a:lvl3pPr marL="1295999" lvl="2" indent="-288000">
              <a:spcBef>
                <a:spcPts val="0"/>
              </a:spcBef>
              <a:spcAft>
                <a:spcPts val="850"/>
              </a:spcAft>
              <a:buSzPct val="75000"/>
              <a:buFont typeface="StarSymbol"/>
              <a:buChar char="–"/>
              <a:defRPr lang="en-US" sz="2400" b="0" i="0" u="none" strike="noStrike" kern="1200">
                <a:ln>
                  <a:noFill/>
                </a:ln>
                <a:latin typeface="Arial" pitchFamily="18"/>
                <a:ea typeface="Arial Unicode MS" pitchFamily="2"/>
                <a:cs typeface="Tahoma" pitchFamily="2"/>
              </a:defRPr>
            </a:lvl3pPr>
            <a:lvl4pPr marL="1728000" lvl="3" indent="-216000">
              <a:spcBef>
                <a:spcPts val="0"/>
              </a:spcBef>
              <a:spcAft>
                <a:spcPts val="567"/>
              </a:spcAft>
              <a:buSzPct val="45000"/>
              <a:buFont typeface="StarSymbol"/>
              <a:buChar char="●"/>
              <a:defRPr lang="en-US" sz="2000" b="0" i="0" u="none" strike="noStrike" kern="1200">
                <a:ln>
                  <a:noFill/>
                </a:ln>
                <a:latin typeface="Arial" pitchFamily="18"/>
                <a:ea typeface="Arial Unicode MS" pitchFamily="2"/>
                <a:cs typeface="Tahoma" pitchFamily="2"/>
              </a:defRPr>
            </a:lvl4pPr>
            <a:lvl5pPr marL="2160000" lvl="4" indent="-216000">
              <a:spcBef>
                <a:spcPts val="0"/>
              </a:spcBef>
              <a:spcAft>
                <a:spcPts val="283"/>
              </a:spcAft>
              <a:buSzPct val="75000"/>
              <a:buFont typeface="StarSymbol"/>
              <a:buChar char="–"/>
              <a:defRPr lang="en-US" sz="2000" b="0" i="0" u="none" strike="noStrike" kern="1200">
                <a:ln>
                  <a:noFill/>
                </a:ln>
                <a:latin typeface="Arial" pitchFamily="18"/>
                <a:ea typeface="Arial Unicode MS" pitchFamily="2"/>
                <a:cs typeface="Tahoma" pitchFamily="2"/>
              </a:defRPr>
            </a:lvl5pPr>
            <a:lvl6pPr marL="2592000" lvl="5"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6pPr>
            <a:lvl7pPr marL="3024000" lvl="6"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7pPr>
            <a:lvl8pPr marL="3456000" lvl="7"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8pPr>
            <a:lvl9pPr marL="3887999" lvl="8" indent="-216000">
              <a:spcBef>
                <a:spcPts val="0"/>
              </a:spcBef>
              <a:spcAft>
                <a:spcPts val="283"/>
              </a:spcAft>
              <a:buSzPct val="45000"/>
              <a:buFont typeface="StarSymbol"/>
              <a:buChar char="●"/>
              <a:defRPr lang="en-US" sz="2000" b="0" i="0" u="none" strike="noStrike" kern="1200">
                <a:ln>
                  <a:noFill/>
                </a:ln>
                <a:latin typeface="Arial" pitchFamily="18"/>
                <a:ea typeface="Arial Unicode MS" pitchFamily="2"/>
                <a:cs typeface="Tahoma" pitchFamily="2"/>
              </a:defRPr>
            </a:lvl9pPr>
          </a:lstStyle>
          <a:p>
            <a:pPr lvl="0">
              <a:buNone/>
            </a:pPr>
            <a:r>
              <a:rPr lang="en-US"/>
              <a:t>URL = Universal Resource Locator</a:t>
            </a:r>
          </a:p>
          <a:p>
            <a:pPr lvl="0">
              <a:buNone/>
            </a:pPr>
            <a:r>
              <a:rPr lang="en-US"/>
              <a:t>Any document can be accessed though a URL</a:t>
            </a:r>
          </a:p>
          <a:p>
            <a:pPr lvl="0">
              <a:buNone/>
            </a:pPr>
            <a:r>
              <a:rPr lang="en-US"/>
              <a:t>URL encodes information about the document</a:t>
            </a:r>
          </a:p>
          <a:p>
            <a:pPr lvl="0" algn="ctr">
              <a:buNone/>
            </a:pPr>
            <a:r>
              <a:rPr lang="en-US" sz="1800">
                <a:solidFill>
                  <a:srgbClr val="0000FF"/>
                </a:solidFill>
              </a:rPr>
              <a:t>http:</a:t>
            </a:r>
            <a:r>
              <a:rPr lang="en-US" sz="1800"/>
              <a:t>//</a:t>
            </a:r>
            <a:r>
              <a:rPr lang="en-US" sz="1800">
                <a:solidFill>
                  <a:srgbClr val="FF0000"/>
                </a:solidFill>
              </a:rPr>
              <a:t>user:password</a:t>
            </a:r>
            <a:r>
              <a:rPr lang="en-US" sz="1800"/>
              <a:t>@</a:t>
            </a:r>
            <a:r>
              <a:rPr lang="en-US" sz="1800">
                <a:solidFill>
                  <a:srgbClr val="00CC33"/>
                </a:solidFill>
              </a:rPr>
              <a:t>www.example.com</a:t>
            </a:r>
            <a:r>
              <a:rPr lang="en-US" sz="1800"/>
              <a:t>/</a:t>
            </a:r>
            <a:r>
              <a:rPr lang="en-US" sz="1800">
                <a:solidFill>
                  <a:srgbClr val="9900FF"/>
                </a:solidFill>
              </a:rPr>
              <a:t>path/to/file.ext</a:t>
            </a:r>
            <a:r>
              <a:rPr lang="en-US" sz="1800"/>
              <a:t>?param1=val1&amp;param2=val2</a:t>
            </a:r>
          </a:p>
          <a:p>
            <a:pPr lvl="1" rtl="0" hangingPunct="0"/>
            <a:r>
              <a:rPr lang="en-US">
                <a:solidFill>
                  <a:srgbClr val="0000FF"/>
                </a:solidFill>
              </a:rPr>
              <a:t>Access protocol</a:t>
            </a:r>
          </a:p>
          <a:p>
            <a:pPr lvl="1" rtl="0" hangingPunct="0"/>
            <a:r>
              <a:rPr lang="en-US">
                <a:solidFill>
                  <a:srgbClr val="FF0000"/>
                </a:solidFill>
              </a:rPr>
              <a:t>Access credentials</a:t>
            </a:r>
          </a:p>
          <a:p>
            <a:pPr lvl="1" rtl="0" hangingPunct="0"/>
            <a:r>
              <a:rPr lang="en-US">
                <a:solidFill>
                  <a:srgbClr val="00CC33"/>
                </a:solidFill>
              </a:rPr>
              <a:t>Location</a:t>
            </a:r>
          </a:p>
          <a:p>
            <a:pPr lvl="1" rtl="0" hangingPunct="0"/>
            <a:r>
              <a:rPr lang="en-US">
                <a:solidFill>
                  <a:srgbClr val="9900FF"/>
                </a:solidFill>
              </a:rPr>
              <a:t>Resource path</a:t>
            </a:r>
          </a:p>
          <a:p>
            <a:pPr lvl="1" rtl="0" hangingPunct="0"/>
            <a:r>
              <a:rPr lang="en-US"/>
              <a:t>Processing parameters</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_">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32336</TotalTime>
  <Words>1118</Words>
  <Application>Microsoft Office PowerPoint</Application>
  <PresentationFormat>On-screen Show (4:3)</PresentationFormat>
  <Paragraphs>245</Paragraphs>
  <Slides>36</Slides>
  <Notes>36</Notes>
  <HiddenSlides>0</HiddenSlides>
  <MMClips>0</MMClip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Default</vt:lpstr>
      <vt:lpstr>Default_</vt:lpstr>
      <vt:lpstr>DITA Glass Perceive everything as DITA</vt:lpstr>
      <vt:lpstr>Overview</vt:lpstr>
      <vt:lpstr>Structure</vt:lpstr>
      <vt:lpstr>Existing content</vt:lpstr>
      <vt:lpstr>Encoding DITA</vt:lpstr>
      <vt:lpstr>Just imagine...</vt:lpstr>
      <vt:lpstr>Back to DITA</vt:lpstr>
      <vt:lpstr>Idea</vt:lpstr>
      <vt:lpstr>URLs</vt:lpstr>
      <vt:lpstr>A reference to a DITA topic</vt:lpstr>
      <vt:lpstr>Not only DITA...</vt:lpstr>
      <vt:lpstr>Use cases</vt:lpstr>
      <vt:lpstr>The DITA Glass project</vt:lpstr>
      <vt:lpstr>Processors pipeline -read only</vt:lpstr>
      <vt:lpstr>Processors pipeline – read/write</vt:lpstr>
      <vt:lpstr>Implemented processors</vt:lpstr>
      <vt:lpstr>URL Syntax Example</vt:lpstr>
      <vt:lpstr>Examples of third-party formats</vt:lpstr>
      <vt:lpstr>Excel to DITA</vt:lpstr>
      <vt:lpstr>Potential Benefits:</vt:lpstr>
      <vt:lpstr>HTML to DITA</vt:lpstr>
      <vt:lpstr>Potential Benefits:</vt:lpstr>
      <vt:lpstr>MarkDown to DITA</vt:lpstr>
      <vt:lpstr>Potential Benefits:</vt:lpstr>
      <vt:lpstr>XML Schema to DITA</vt:lpstr>
      <vt:lpstr>Potential Benefits:</vt:lpstr>
      <vt:lpstr>Javadoc to DITA</vt:lpstr>
      <vt:lpstr>Potential Benefits:</vt:lpstr>
      <vt:lpstr>Java to DITA</vt:lpstr>
      <vt:lpstr>Dynamic reports in DITA</vt:lpstr>
      <vt:lpstr>Potential Benefits:</vt:lpstr>
      <vt:lpstr>CSV to DITA (and back...)</vt:lpstr>
      <vt:lpstr>Potential Benefits:</vt:lpstr>
      <vt:lpstr>Presentation samples</vt:lpstr>
      <vt:lpstr>Conclusions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DITA Glass Perceive everything as DITA</dc:title>
  <dc:creator>Lovonya Thomas</dc:creator>
  <cp:lastModifiedBy>Lovonya Thomas</cp:lastModifiedBy>
  <cp:revision>1369</cp:revision>
  <dcterms:created xsi:type="dcterms:W3CDTF">2010-09-13T12:27:15Z</dcterms:created>
  <dcterms:modified xsi:type="dcterms:W3CDTF">2015-09-18T14:53:22Z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fo 1">
    <vt:lpwstr/>
  </property>
  <property fmtid="{D5CDD505-2E9C-101B-9397-08002B2CF9AE}" pid="3" name="Info 2">
    <vt:lpwstr/>
  </property>
  <property fmtid="{D5CDD505-2E9C-101B-9397-08002B2CF9AE}" pid="4" name="Info 3">
    <vt:lpwstr/>
  </property>
  <property fmtid="{D5CDD505-2E9C-101B-9397-08002B2CF9AE}" pid="5" name="Info 4">
    <vt:lpwstr/>
  </property>
</Properties>
</file>